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_rels/notesSlide57.xml.rels" ContentType="application/vnd.openxmlformats-package.relationships+xml"/>
  <Override PartName="/ppt/notesSlides/notesSlide57.xml" ContentType="application/vnd.openxmlformats-officedocument.presentationml.notesSlide+xml"/>
  <Override PartName="/ppt/_rels/presentation.xml.rels" ContentType="application/vnd.openxmlformats-package.relationships+xml"/>
  <Override PartName="/ppt/media/image26.jpeg" ContentType="image/jpeg"/>
  <Override PartName="/ppt/media/image24.jpeg" ContentType="image/jpeg"/>
  <Override PartName="/ppt/media/image23.jpeg" ContentType="image/jpeg"/>
  <Override PartName="/ppt/media/image22.jpeg" ContentType="image/jpeg"/>
  <Override PartName="/ppt/media/image21.jpeg" ContentType="image/jpeg"/>
  <Override PartName="/ppt/media/image20.jpeg" ContentType="image/jpeg"/>
  <Override PartName="/ppt/media/image19.jpeg" ContentType="image/jpeg"/>
  <Override PartName="/ppt/media/image42.jpeg" ContentType="image/jpeg"/>
  <Override PartName="/ppt/media/image18.jpeg" ContentType="image/jpeg"/>
  <Override PartName="/ppt/media/image16.jpeg" ContentType="image/jpeg"/>
  <Override PartName="/ppt/media/image15.jpeg" ContentType="image/jpeg"/>
  <Override PartName="/ppt/media/image14.jpeg" ContentType="image/jpeg"/>
  <Override PartName="/ppt/media/image41.jpeg" ContentType="image/jpeg"/>
  <Override PartName="/ppt/media/image1.png" ContentType="image/png"/>
  <Override PartName="/ppt/media/image31.png" ContentType="image/png"/>
  <Override PartName="/ppt/media/image29.jpeg" ContentType="image/jpeg"/>
  <Override PartName="/ppt/media/image10.jpeg" ContentType="image/jpeg"/>
  <Override PartName="/ppt/media/image35.jpeg" ContentType="image/jpeg"/>
  <Override PartName="/ppt/media/image8.jpeg" ContentType="image/jpeg"/>
  <Override PartName="/ppt/media/image39.jpeg" ContentType="image/jpeg"/>
  <Override PartName="/ppt/media/image5.png" ContentType="image/png"/>
  <Override PartName="/ppt/media/image43.jpeg" ContentType="image/jpeg"/>
  <Override PartName="/ppt/media/image30.png" ContentType="image/png"/>
  <Override PartName="/ppt/media/image37.jpeg" ContentType="image/jpeg"/>
  <Override PartName="/ppt/media/image34.jpeg" ContentType="image/jpeg"/>
  <Override PartName="/ppt/media/image38.jpeg" ContentType="image/jpeg"/>
  <Override PartName="/ppt/media/image7.jpeg" ContentType="image/jpeg"/>
  <Override PartName="/ppt/media/image28.jpeg" ContentType="image/jpeg"/>
  <Override PartName="/ppt/media/image36.jpeg" ContentType="image/jpeg"/>
  <Override PartName="/ppt/media/image11.jpeg" ContentType="image/jpeg"/>
  <Override PartName="/ppt/media/image9.jpeg" ContentType="image/jpeg"/>
  <Override PartName="/ppt/media/image45.png" ContentType="image/png"/>
  <Override PartName="/ppt/media/image6.jpeg" ContentType="image/jpeg"/>
  <Override PartName="/ppt/media/image27.jpeg" ContentType="image/jpeg"/>
  <Override PartName="/ppt/media/image40.jpeg" ContentType="image/jpeg"/>
  <Override PartName="/ppt/media/image44.png" ContentType="image/png"/>
  <Override PartName="/ppt/media/image13.jpeg" ContentType="image/jpeg"/>
  <Override PartName="/ppt/media/image12.jpeg" ContentType="image/jpeg"/>
  <Override PartName="/ppt/media/image4.png" ContentType="image/png"/>
  <Override PartName="/ppt/media/image33.png" ContentType="image/png"/>
  <Override PartName="/ppt/media/image3.png" ContentType="image/png"/>
  <Override PartName="/ppt/media/image17.jpeg" ContentType="image/jpeg"/>
  <Override PartName="/ppt/media/image25.jpeg" ContentType="image/jpeg"/>
  <Override PartName="/ppt/media/image32.png" ContentType="image/png"/>
  <Override PartName="/ppt/media/image2.png" ContentType="image/png"/>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charts/chart2.xml" ContentType="application/vnd.openxmlformats-officedocument.drawingml.char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9.xml" ContentType="application/vnd.openxmlformats-officedocument.presentationml.slide+xml"/>
  <Override PartName="/ppt/slides/slide61.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64.xml" ContentType="application/vnd.openxmlformats-officedocument.presentationml.slide+xml"/>
  <Override PartName="/ppt/slides/slide27.xml" ContentType="application/vnd.openxmlformats-officedocument.presentationml.slide+xml"/>
  <Override PartName="/ppt/slides/slide63.xml" ContentType="application/vnd.openxmlformats-officedocument.presentationml.slide+xml"/>
  <Override PartName="/ppt/slides/slide26.xml" ContentType="application/vnd.openxmlformats-officedocument.presentationml.slide+xml"/>
  <Override PartName="/ppt/slides/slide62.xml" ContentType="application/vnd.openxmlformats-officedocument.presentationml.slide+xml"/>
  <Override PartName="/ppt/slides/slide25.xml" ContentType="application/vnd.openxmlformats-officedocument.presentationml.slide+xml"/>
  <Override PartName="/ppt/slides/slide59.xml" ContentType="application/vnd.openxmlformats-officedocument.presentationml.slide+xml"/>
  <Override PartName="/ppt/slides/slide22.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_rels/slide39.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4.xml.rels" ContentType="application/vnd.openxmlformats-package.relationships+xml"/>
  <Override PartName="/ppt/slides/_rels/slide58.xml.rels" ContentType="application/vnd.openxmlformats-package.relationships+xml"/>
  <Override PartName="/ppt/slides/_rels/slide13.xml.rels" ContentType="application/vnd.openxmlformats-package.relationships+xml"/>
  <Override PartName="/ppt/slides/_rels/slide27.xml.rels" ContentType="application/vnd.openxmlformats-package.relationships+xml"/>
  <Override PartName="/ppt/slides/_rels/slide36.xml.rels" ContentType="application/vnd.openxmlformats-package.relationships+xml"/>
  <Override PartName="/ppt/slides/_rels/slide4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2.xml.rels" ContentType="application/vnd.openxmlformats-package.relationships+xml"/>
  <Override PartName="/ppt/slides/_rels/slide48.xml.rels" ContentType="application/vnd.openxmlformats-package.relationships+xml"/>
  <Override PartName="/ppt/slides/_rels/slide6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55.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32.xml.rels" ContentType="application/vnd.openxmlformats-package.relationships+xml"/>
  <Override PartName="/ppt/slides/_rels/slide1.xml.rels" ContentType="application/vnd.openxmlformats-package.relationships+xml"/>
  <Override PartName="/ppt/slides/_rels/slide54.xml.rels" ContentType="application/vnd.openxmlformats-package.relationships+xml"/>
  <Override PartName="/ppt/slides/_rels/slide63.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53.xml.rels" ContentType="application/vnd.openxmlformats-package.relationships+xml"/>
  <Override PartName="/ppt/slides/_rels/slide62.xml.rels" ContentType="application/vnd.openxmlformats-package.relationships+xml"/>
  <Override PartName="/ppt/slides/_rels/slide46.xml.rels" ContentType="application/vnd.openxmlformats-package.relationships+xml"/>
  <Override PartName="/ppt/slides/_rels/slide52.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3.xml.rels" ContentType="application/vnd.openxmlformats-package.relationships+xml"/>
  <Override PartName="/ppt/slides/_rels/slide28.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14.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30.xml.rels" ContentType="application/vnd.openxmlformats-package.relationships+xml"/>
  <Override PartName="/ppt/slides/_rels/slide38.xml.rels" ContentType="application/vnd.openxmlformats-package.relationships+xml"/>
  <Override PartName="/ppt/slides/_rels/slide45.xml.rels" ContentType="application/vnd.openxmlformats-package.relationships+xml"/>
  <Override PartName="/ppt/slides/_rels/slide25.xml.rels" ContentType="application/vnd.openxmlformats-package.relationships+xml"/>
  <Override PartName="/ppt/slides/_rels/slide59.xml.rels" ContentType="application/vnd.openxmlformats-package.relationships+xml"/>
  <Override PartName="/ppt/slides/_rels/slide10.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1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
</Relationships>
</file>

<file path=ppt/charts/chart2.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barChart>
        <c:barDir val="col"/>
        <c:grouping val="percentStacked"/>
        <c:varyColors val="0"/>
        <c:ser>
          <c:idx val="0"/>
          <c:order val="0"/>
          <c:tx>
            <c:strRef>
              <c:f>label 0</c:f>
              <c:strCache>
                <c:ptCount val="1"/>
                <c:pt idx="0">
                  <c:v>Overshoot</c:v>
                </c:pt>
              </c:strCache>
            </c:strRef>
          </c:tx>
          <c:spPr>
            <a:solidFill>
              <a:srgbClr val="008c4f"/>
            </a:solidFill>
            <a:ln>
              <a:noFill/>
            </a:ln>
          </c:spPr>
          <c:invertIfNegative val="0"/>
          <c:dLbls>
            <c:txPr>
              <a:bodyPr/>
              <a:lstStyle/>
              <a:p>
                <a:pPr>
                  <a:defRPr b="0" sz="1000" spc="-1" strike="noStrike">
                    <a:solidFill>
                      <a:srgbClr val="000000"/>
                    </a:solidFill>
                    <a:latin typeface="DejaVu Sans"/>
                    <a:ea typeface="DejaVu Sans"/>
                  </a:defRPr>
                </a:pPr>
              </a:p>
            </c:txPr>
            <c:dLblPos val="ctr"/>
            <c:showLegendKey val="0"/>
            <c:showVal val="0"/>
            <c:showCatName val="0"/>
            <c:showSerName val="0"/>
            <c:showPercent val="0"/>
            <c:separator> </c:separator>
            <c:showLeaderLines val="0"/>
          </c:dLbls>
          <c:cat>
            <c:strRef>
              <c:f>categories</c:f>
              <c:strCache>
                <c:ptCount val="52"/>
                <c:pt idx="0">
                  <c:v>1970</c:v>
                </c:pt>
                <c:pt idx="1">
                  <c:v>1971</c:v>
                </c:pt>
                <c:pt idx="2">
                  <c:v>1972</c:v>
                </c:pt>
                <c:pt idx="3">
                  <c:v>1973</c:v>
                </c:pt>
                <c:pt idx="4">
                  <c:v>1974</c:v>
                </c:pt>
                <c:pt idx="5">
                  <c:v>1975</c:v>
                </c:pt>
                <c:pt idx="6">
                  <c:v>1976</c:v>
                </c:pt>
                <c:pt idx="7">
                  <c:v>1977</c:v>
                </c:pt>
                <c:pt idx="8">
                  <c:v>1978</c:v>
                </c:pt>
                <c:pt idx="9">
                  <c:v>1979</c:v>
                </c:pt>
                <c:pt idx="10">
                  <c:v>1980</c:v>
                </c:pt>
                <c:pt idx="11">
                  <c:v>1981</c:v>
                </c:pt>
                <c:pt idx="12">
                  <c:v>1982</c:v>
                </c:pt>
                <c:pt idx="13">
                  <c:v>1983</c:v>
                </c:pt>
                <c:pt idx="14">
                  <c:v>1984</c:v>
                </c:pt>
                <c:pt idx="15">
                  <c:v>1985</c:v>
                </c:pt>
                <c:pt idx="16">
                  <c:v>1986</c:v>
                </c:pt>
                <c:pt idx="17">
                  <c:v>1987</c:v>
                </c:pt>
                <c:pt idx="18">
                  <c:v>1988</c:v>
                </c:pt>
                <c:pt idx="19">
                  <c:v>1989</c:v>
                </c:pt>
                <c:pt idx="20">
                  <c:v>1990</c:v>
                </c:pt>
                <c:pt idx="21">
                  <c:v>1991</c:v>
                </c:pt>
                <c:pt idx="22">
                  <c:v>1992</c:v>
                </c:pt>
                <c:pt idx="23">
                  <c:v>1993</c:v>
                </c:pt>
                <c:pt idx="24">
                  <c:v>1994</c:v>
                </c:pt>
                <c:pt idx="25">
                  <c:v>1995</c:v>
                </c:pt>
                <c:pt idx="26">
                  <c:v>1996</c:v>
                </c:pt>
                <c:pt idx="27">
                  <c:v>1997</c:v>
                </c:pt>
                <c:pt idx="28">
                  <c:v>1998</c:v>
                </c:pt>
                <c:pt idx="29">
                  <c:v>1999</c:v>
                </c:pt>
                <c:pt idx="30">
                  <c:v>2000</c:v>
                </c:pt>
                <c:pt idx="31">
                  <c:v>2001</c:v>
                </c:pt>
                <c:pt idx="32">
                  <c:v>2002</c:v>
                </c:pt>
                <c:pt idx="33">
                  <c:v>2003</c:v>
                </c:pt>
                <c:pt idx="34">
                  <c:v>2004</c:v>
                </c:pt>
                <c:pt idx="35">
                  <c:v>2005</c:v>
                </c:pt>
                <c:pt idx="36">
                  <c:v>2006</c:v>
                </c:pt>
                <c:pt idx="37">
                  <c:v>2007</c:v>
                </c:pt>
                <c:pt idx="38">
                  <c:v>2008</c:v>
                </c:pt>
                <c:pt idx="39">
                  <c:v>2009</c:v>
                </c:pt>
                <c:pt idx="40">
                  <c:v>2010</c:v>
                </c:pt>
                <c:pt idx="41">
                  <c:v>2011</c:v>
                </c:pt>
                <c:pt idx="42">
                  <c:v>2012</c:v>
                </c:pt>
                <c:pt idx="43">
                  <c:v>2013</c:v>
                </c:pt>
                <c:pt idx="44">
                  <c:v>2014</c:v>
                </c:pt>
                <c:pt idx="45">
                  <c:v>2015</c:v>
                </c:pt>
                <c:pt idx="46">
                  <c:v>2016</c:v>
                </c:pt>
                <c:pt idx="47">
                  <c:v>2017</c:v>
                </c:pt>
                <c:pt idx="48">
                  <c:v>2018</c:v>
                </c:pt>
                <c:pt idx="49">
                  <c:v>2019</c:v>
                </c:pt>
                <c:pt idx="50">
                  <c:v>2020</c:v>
                </c:pt>
                <c:pt idx="51">
                  <c:v>2021</c:v>
                </c:pt>
              </c:strCache>
            </c:strRef>
          </c:cat>
          <c:val>
            <c:numRef>
              <c:f>0</c:f>
              <c:numCache>
                <c:formatCode>General</c:formatCode>
                <c:ptCount val="52"/>
                <c:pt idx="0">
                  <c:v>11.9</c:v>
                </c:pt>
                <c:pt idx="1">
                  <c:v>11.6</c:v>
                </c:pt>
                <c:pt idx="2">
                  <c:v>11.4</c:v>
                </c:pt>
                <c:pt idx="3">
                  <c:v>10.8</c:v>
                </c:pt>
                <c:pt idx="4">
                  <c:v>10.9</c:v>
                </c:pt>
                <c:pt idx="5">
                  <c:v>11</c:v>
                </c:pt>
                <c:pt idx="6">
                  <c:v>10.5</c:v>
                </c:pt>
                <c:pt idx="7">
                  <c:v>10.3</c:v>
                </c:pt>
                <c:pt idx="8">
                  <c:v>10.2</c:v>
                </c:pt>
                <c:pt idx="9">
                  <c:v>9.9</c:v>
                </c:pt>
                <c:pt idx="10">
                  <c:v>10.1</c:v>
                </c:pt>
                <c:pt idx="11">
                  <c:v>10.25</c:v>
                </c:pt>
                <c:pt idx="12">
                  <c:v>10.5</c:v>
                </c:pt>
                <c:pt idx="13">
                  <c:v>10.4</c:v>
                </c:pt>
                <c:pt idx="14">
                  <c:v>10.2</c:v>
                </c:pt>
                <c:pt idx="15">
                  <c:v>10.1</c:v>
                </c:pt>
                <c:pt idx="16">
                  <c:v>9.9</c:v>
                </c:pt>
                <c:pt idx="17">
                  <c:v>9.7</c:v>
                </c:pt>
                <c:pt idx="18">
                  <c:v>9.45</c:v>
                </c:pt>
                <c:pt idx="19">
                  <c:v>9.3</c:v>
                </c:pt>
                <c:pt idx="20">
                  <c:v>9.25</c:v>
                </c:pt>
                <c:pt idx="21">
                  <c:v>9.2</c:v>
                </c:pt>
                <c:pt idx="22">
                  <c:v>9.32</c:v>
                </c:pt>
                <c:pt idx="23">
                  <c:v>9.3</c:v>
                </c:pt>
                <c:pt idx="24">
                  <c:v>9.25</c:v>
                </c:pt>
                <c:pt idx="25">
                  <c:v>9.05</c:v>
                </c:pt>
                <c:pt idx="26">
                  <c:v>9</c:v>
                </c:pt>
                <c:pt idx="27">
                  <c:v>8.9</c:v>
                </c:pt>
                <c:pt idx="28">
                  <c:v>8.9</c:v>
                </c:pt>
                <c:pt idx="29">
                  <c:v>8.9</c:v>
                </c:pt>
                <c:pt idx="30">
                  <c:v>8.7</c:v>
                </c:pt>
                <c:pt idx="31">
                  <c:v>8.6</c:v>
                </c:pt>
                <c:pt idx="32">
                  <c:v>8.5</c:v>
                </c:pt>
                <c:pt idx="33">
                  <c:v>8.2</c:v>
                </c:pt>
                <c:pt idx="34">
                  <c:v>7.95</c:v>
                </c:pt>
                <c:pt idx="35">
                  <c:v>7.7</c:v>
                </c:pt>
                <c:pt idx="36">
                  <c:v>7.5</c:v>
                </c:pt>
                <c:pt idx="37">
                  <c:v>7.2</c:v>
                </c:pt>
                <c:pt idx="38">
                  <c:v>7.25</c:v>
                </c:pt>
                <c:pt idx="39">
                  <c:v>7.4</c:v>
                </c:pt>
                <c:pt idx="40">
                  <c:v>7.1</c:v>
                </c:pt>
                <c:pt idx="41">
                  <c:v>7</c:v>
                </c:pt>
                <c:pt idx="42">
                  <c:v>7</c:v>
                </c:pt>
                <c:pt idx="43">
                  <c:v>6.95</c:v>
                </c:pt>
                <c:pt idx="44">
                  <c:v>6.95</c:v>
                </c:pt>
                <c:pt idx="45">
                  <c:v>7</c:v>
                </c:pt>
                <c:pt idx="46">
                  <c:v>7.05</c:v>
                </c:pt>
                <c:pt idx="47">
                  <c:v>6.9</c:v>
                </c:pt>
                <c:pt idx="48">
                  <c:v>6.7</c:v>
                </c:pt>
                <c:pt idx="49">
                  <c:v>6.71</c:v>
                </c:pt>
                <c:pt idx="50">
                  <c:v>7.7</c:v>
                </c:pt>
                <c:pt idx="51">
                  <c:v>6.9</c:v>
                </c:pt>
              </c:numCache>
            </c:numRef>
          </c:val>
        </c:ser>
        <c:ser>
          <c:idx val="1"/>
          <c:order val="1"/>
          <c:tx>
            <c:strRef>
              <c:f>label 1</c:f>
              <c:strCache>
                <c:ptCount val="1"/>
                <c:pt idx="0">
                  <c:v>Months Left</c:v>
                </c:pt>
              </c:strCache>
            </c:strRef>
          </c:tx>
          <c:spPr>
            <a:solidFill>
              <a:srgbClr val="ff420e"/>
            </a:solidFill>
            <a:ln>
              <a:noFill/>
            </a:ln>
          </c:spPr>
          <c:invertIfNegative val="0"/>
          <c:dLbls>
            <c:txPr>
              <a:bodyPr/>
              <a:lstStyle/>
              <a:p>
                <a:pPr>
                  <a:defRPr b="0" sz="1000" spc="-1" strike="noStrike">
                    <a:solidFill>
                      <a:srgbClr val="000000"/>
                    </a:solidFill>
                    <a:latin typeface="DejaVu Sans"/>
                    <a:ea typeface="DejaVu Sans"/>
                  </a:defRPr>
                </a:pPr>
              </a:p>
            </c:txPr>
            <c:dLblPos val="ctr"/>
            <c:showLegendKey val="0"/>
            <c:showVal val="0"/>
            <c:showCatName val="0"/>
            <c:showSerName val="0"/>
            <c:showPercent val="0"/>
            <c:separator> </c:separator>
            <c:showLeaderLines val="0"/>
          </c:dLbls>
          <c:cat>
            <c:strRef>
              <c:f>categories</c:f>
              <c:strCache>
                <c:ptCount val="52"/>
                <c:pt idx="0">
                  <c:v>1970</c:v>
                </c:pt>
                <c:pt idx="1">
                  <c:v>1971</c:v>
                </c:pt>
                <c:pt idx="2">
                  <c:v>1972</c:v>
                </c:pt>
                <c:pt idx="3">
                  <c:v>1973</c:v>
                </c:pt>
                <c:pt idx="4">
                  <c:v>1974</c:v>
                </c:pt>
                <c:pt idx="5">
                  <c:v>1975</c:v>
                </c:pt>
                <c:pt idx="6">
                  <c:v>1976</c:v>
                </c:pt>
                <c:pt idx="7">
                  <c:v>1977</c:v>
                </c:pt>
                <c:pt idx="8">
                  <c:v>1978</c:v>
                </c:pt>
                <c:pt idx="9">
                  <c:v>1979</c:v>
                </c:pt>
                <c:pt idx="10">
                  <c:v>1980</c:v>
                </c:pt>
                <c:pt idx="11">
                  <c:v>1981</c:v>
                </c:pt>
                <c:pt idx="12">
                  <c:v>1982</c:v>
                </c:pt>
                <c:pt idx="13">
                  <c:v>1983</c:v>
                </c:pt>
                <c:pt idx="14">
                  <c:v>1984</c:v>
                </c:pt>
                <c:pt idx="15">
                  <c:v>1985</c:v>
                </c:pt>
                <c:pt idx="16">
                  <c:v>1986</c:v>
                </c:pt>
                <c:pt idx="17">
                  <c:v>1987</c:v>
                </c:pt>
                <c:pt idx="18">
                  <c:v>1988</c:v>
                </c:pt>
                <c:pt idx="19">
                  <c:v>1989</c:v>
                </c:pt>
                <c:pt idx="20">
                  <c:v>1990</c:v>
                </c:pt>
                <c:pt idx="21">
                  <c:v>1991</c:v>
                </c:pt>
                <c:pt idx="22">
                  <c:v>1992</c:v>
                </c:pt>
                <c:pt idx="23">
                  <c:v>1993</c:v>
                </c:pt>
                <c:pt idx="24">
                  <c:v>1994</c:v>
                </c:pt>
                <c:pt idx="25">
                  <c:v>1995</c:v>
                </c:pt>
                <c:pt idx="26">
                  <c:v>1996</c:v>
                </c:pt>
                <c:pt idx="27">
                  <c:v>1997</c:v>
                </c:pt>
                <c:pt idx="28">
                  <c:v>1998</c:v>
                </c:pt>
                <c:pt idx="29">
                  <c:v>1999</c:v>
                </c:pt>
                <c:pt idx="30">
                  <c:v>2000</c:v>
                </c:pt>
                <c:pt idx="31">
                  <c:v>2001</c:v>
                </c:pt>
                <c:pt idx="32">
                  <c:v>2002</c:v>
                </c:pt>
                <c:pt idx="33">
                  <c:v>2003</c:v>
                </c:pt>
                <c:pt idx="34">
                  <c:v>2004</c:v>
                </c:pt>
                <c:pt idx="35">
                  <c:v>2005</c:v>
                </c:pt>
                <c:pt idx="36">
                  <c:v>2006</c:v>
                </c:pt>
                <c:pt idx="37">
                  <c:v>2007</c:v>
                </c:pt>
                <c:pt idx="38">
                  <c:v>2008</c:v>
                </c:pt>
                <c:pt idx="39">
                  <c:v>2009</c:v>
                </c:pt>
                <c:pt idx="40">
                  <c:v>2010</c:v>
                </c:pt>
                <c:pt idx="41">
                  <c:v>2011</c:v>
                </c:pt>
                <c:pt idx="42">
                  <c:v>2012</c:v>
                </c:pt>
                <c:pt idx="43">
                  <c:v>2013</c:v>
                </c:pt>
                <c:pt idx="44">
                  <c:v>2014</c:v>
                </c:pt>
                <c:pt idx="45">
                  <c:v>2015</c:v>
                </c:pt>
                <c:pt idx="46">
                  <c:v>2016</c:v>
                </c:pt>
                <c:pt idx="47">
                  <c:v>2017</c:v>
                </c:pt>
                <c:pt idx="48">
                  <c:v>2018</c:v>
                </c:pt>
                <c:pt idx="49">
                  <c:v>2019</c:v>
                </c:pt>
                <c:pt idx="50">
                  <c:v>2020</c:v>
                </c:pt>
                <c:pt idx="51">
                  <c:v>2021</c:v>
                </c:pt>
              </c:strCache>
            </c:strRef>
          </c:cat>
          <c:val>
            <c:numRef>
              <c:f>1</c:f>
              <c:numCache>
                <c:formatCode>General</c:formatCode>
                <c:ptCount val="52"/>
                <c:pt idx="0">
                  <c:v>0.1</c:v>
                </c:pt>
                <c:pt idx="1">
                  <c:v>0.4</c:v>
                </c:pt>
                <c:pt idx="2">
                  <c:v>0.6</c:v>
                </c:pt>
                <c:pt idx="3">
                  <c:v>1.2</c:v>
                </c:pt>
                <c:pt idx="4">
                  <c:v>1.1</c:v>
                </c:pt>
                <c:pt idx="5">
                  <c:v>1</c:v>
                </c:pt>
                <c:pt idx="6">
                  <c:v>1.5</c:v>
                </c:pt>
                <c:pt idx="7">
                  <c:v>1.7</c:v>
                </c:pt>
                <c:pt idx="8">
                  <c:v>1.8</c:v>
                </c:pt>
                <c:pt idx="9">
                  <c:v>2.1</c:v>
                </c:pt>
                <c:pt idx="10">
                  <c:v>1.9</c:v>
                </c:pt>
                <c:pt idx="11">
                  <c:v>1.75</c:v>
                </c:pt>
                <c:pt idx="12">
                  <c:v>1.5</c:v>
                </c:pt>
                <c:pt idx="13">
                  <c:v>1.6</c:v>
                </c:pt>
                <c:pt idx="14">
                  <c:v>1.8</c:v>
                </c:pt>
                <c:pt idx="15">
                  <c:v>1.9</c:v>
                </c:pt>
                <c:pt idx="16">
                  <c:v>2.1</c:v>
                </c:pt>
                <c:pt idx="17">
                  <c:v>2.3</c:v>
                </c:pt>
                <c:pt idx="18">
                  <c:v>2.55</c:v>
                </c:pt>
                <c:pt idx="19">
                  <c:v>2.7</c:v>
                </c:pt>
                <c:pt idx="20">
                  <c:v>2.75</c:v>
                </c:pt>
                <c:pt idx="21">
                  <c:v>2.8</c:v>
                </c:pt>
                <c:pt idx="22">
                  <c:v>2.68</c:v>
                </c:pt>
                <c:pt idx="23">
                  <c:v>2.7</c:v>
                </c:pt>
                <c:pt idx="24">
                  <c:v>2.75</c:v>
                </c:pt>
                <c:pt idx="25">
                  <c:v>2.95</c:v>
                </c:pt>
                <c:pt idx="26">
                  <c:v>3</c:v>
                </c:pt>
                <c:pt idx="27">
                  <c:v>3.1</c:v>
                </c:pt>
                <c:pt idx="28">
                  <c:v>3.1</c:v>
                </c:pt>
                <c:pt idx="29">
                  <c:v>3.1</c:v>
                </c:pt>
                <c:pt idx="30">
                  <c:v>3.3</c:v>
                </c:pt>
                <c:pt idx="31">
                  <c:v>3.4</c:v>
                </c:pt>
                <c:pt idx="32">
                  <c:v>3.5</c:v>
                </c:pt>
                <c:pt idx="33">
                  <c:v>3.8</c:v>
                </c:pt>
                <c:pt idx="34">
                  <c:v>4.05</c:v>
                </c:pt>
                <c:pt idx="35">
                  <c:v>4.3</c:v>
                </c:pt>
                <c:pt idx="36">
                  <c:v>4.5</c:v>
                </c:pt>
                <c:pt idx="37">
                  <c:v>4.8</c:v>
                </c:pt>
                <c:pt idx="38">
                  <c:v>4.75</c:v>
                </c:pt>
                <c:pt idx="39">
                  <c:v>4.6</c:v>
                </c:pt>
                <c:pt idx="40">
                  <c:v>4.9</c:v>
                </c:pt>
                <c:pt idx="41">
                  <c:v>5</c:v>
                </c:pt>
                <c:pt idx="42">
                  <c:v>5</c:v>
                </c:pt>
                <c:pt idx="43">
                  <c:v>5.05</c:v>
                </c:pt>
                <c:pt idx="44">
                  <c:v>5.05</c:v>
                </c:pt>
                <c:pt idx="45">
                  <c:v>5</c:v>
                </c:pt>
                <c:pt idx="46">
                  <c:v>4.95</c:v>
                </c:pt>
                <c:pt idx="47">
                  <c:v>5.1</c:v>
                </c:pt>
                <c:pt idx="48">
                  <c:v>5.3</c:v>
                </c:pt>
                <c:pt idx="49">
                  <c:v>5.29</c:v>
                </c:pt>
                <c:pt idx="50">
                  <c:v>4.3</c:v>
                </c:pt>
                <c:pt idx="51">
                  <c:v>5.1</c:v>
                </c:pt>
              </c:numCache>
            </c:numRef>
          </c:val>
        </c:ser>
        <c:gapWidth val="100"/>
        <c:overlap val="100"/>
        <c:axId val="89149614"/>
        <c:axId val="63897508"/>
      </c:barChart>
      <c:catAx>
        <c:axId val="89149614"/>
        <c:scaling>
          <c:orientation val="minMax"/>
        </c:scaling>
        <c:delete val="0"/>
        <c:axPos val="b"/>
        <c:title>
          <c:tx>
            <c:rich>
              <a:bodyPr rot="0"/>
              <a:lstStyle/>
              <a:p>
                <a:pPr>
                  <a:defRPr b="0" sz="900" spc="-1" strike="noStrike">
                    <a:solidFill>
                      <a:srgbClr val="000000"/>
                    </a:solidFill>
                    <a:latin typeface="DejaVu Sans"/>
                    <a:ea typeface="DejaVu Sans"/>
                  </a:defRPr>
                </a:pPr>
                <a:r>
                  <a:rPr b="0" sz="900" spc="-1" strike="noStrike">
                    <a:solidFill>
                      <a:srgbClr val="000000"/>
                    </a:solidFill>
                    <a:latin typeface="DejaVu Sans"/>
                    <a:ea typeface="DejaVu Sans"/>
                  </a:rPr>
                  <a:t>(Planet's Biocapacity / Humanity's Ecological Footprint) x 365 = Earth Overshoot Day</a:t>
                </a:r>
              </a:p>
            </c:rich>
          </c:tx>
          <c:overlay val="0"/>
          <c:spPr>
            <a:noFill/>
            <a:ln>
              <a:noFill/>
            </a:ln>
          </c:spPr>
        </c:title>
        <c:numFmt formatCode="[$-409]mm/dd/yyyy" sourceLinked="1"/>
        <c:majorTickMark val="out"/>
        <c:minorTickMark val="none"/>
        <c:tickLblPos val="nextTo"/>
        <c:spPr>
          <a:ln w="9360">
            <a:solidFill>
              <a:srgbClr val="b3b3b3"/>
            </a:solidFill>
            <a:round/>
          </a:ln>
        </c:spPr>
        <c:txPr>
          <a:bodyPr/>
          <a:lstStyle/>
          <a:p>
            <a:pPr>
              <a:defRPr b="0" sz="1000" spc="-1" strike="noStrike">
                <a:solidFill>
                  <a:srgbClr val="000000"/>
                </a:solidFill>
                <a:latin typeface="DejaVu Sans"/>
                <a:ea typeface="DejaVu Sans"/>
              </a:defRPr>
            </a:pPr>
          </a:p>
        </c:txPr>
        <c:crossAx val="63897508"/>
        <c:crosses val="autoZero"/>
        <c:auto val="1"/>
        <c:lblAlgn val="ctr"/>
        <c:lblOffset val="100"/>
        <c:noMultiLvlLbl val="0"/>
      </c:catAx>
      <c:valAx>
        <c:axId val="63897508"/>
        <c:scaling>
          <c:orientation val="minMax"/>
          <c:max val="1"/>
          <c:min val="0"/>
        </c:scaling>
        <c:delete val="1"/>
        <c:axPos val="l"/>
        <c:numFmt formatCode="[$-409]0%" sourceLinked="0"/>
        <c:majorTickMark val="out"/>
        <c:minorTickMark val="none"/>
        <c:tickLblPos val="nextTo"/>
        <c:spPr>
          <a:ln w="9360">
            <a:solidFill>
              <a:srgbClr val="b3b3b3"/>
            </a:solidFill>
            <a:round/>
          </a:ln>
        </c:spPr>
        <c:txPr>
          <a:bodyPr/>
          <a:lstStyle/>
          <a:p>
            <a:pPr>
              <a:defRPr b="0" sz="1000" spc="-1" strike="noStrike">
                <a:solidFill>
                  <a:srgbClr val="000000"/>
                </a:solidFill>
                <a:latin typeface="DejaVu Sans"/>
                <a:ea typeface="DejaVu Sans"/>
              </a:defRPr>
            </a:pPr>
          </a:p>
        </c:txPr>
        <c:crossAx val="89149614"/>
        <c:crossBetween val="between"/>
      </c:valAx>
      <c:spPr>
        <a:noFill/>
        <a:ln>
          <a:solidFill>
            <a:srgbClr val="b3b3b3"/>
          </a:solidFill>
        </a:ln>
      </c:spPr>
    </c:plotArea>
    <c:plotVisOnly val="1"/>
    <c:dispBlanksAs val="gap"/>
  </c:chart>
  <c:spPr>
    <a:noFill/>
    <a:ln w="9360">
      <a:noFill/>
    </a:ln>
  </c:spPr>
</c:chartSpace>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93" name="PlaceHolder 2"/>
          <p:cNvSpPr>
            <a:spLocks noGrp="1"/>
          </p:cNvSpPr>
          <p:nvPr>
            <p:ph type="body"/>
          </p:nvPr>
        </p:nvSpPr>
        <p:spPr>
          <a:xfrm>
            <a:off x="756000" y="5078520"/>
            <a:ext cx="6047640" cy="481104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94" name="PlaceHolder 3"/>
          <p:cNvSpPr>
            <a:spLocks noGrp="1"/>
          </p:cNvSpPr>
          <p:nvPr>
            <p:ph type="hdr"/>
          </p:nvPr>
        </p:nvSpPr>
        <p:spPr>
          <a:xfrm>
            <a:off x="0" y="0"/>
            <a:ext cx="3280680" cy="53424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95" name="PlaceHolder 4"/>
          <p:cNvSpPr>
            <a:spLocks noGrp="1"/>
          </p:cNvSpPr>
          <p:nvPr>
            <p:ph type="dt"/>
          </p:nvPr>
        </p:nvSpPr>
        <p:spPr>
          <a:xfrm>
            <a:off x="4278960" y="0"/>
            <a:ext cx="3280680" cy="53424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96" name="PlaceHolder 5"/>
          <p:cNvSpPr>
            <a:spLocks noGrp="1"/>
          </p:cNvSpPr>
          <p:nvPr>
            <p:ph type="ftr"/>
          </p:nvPr>
        </p:nvSpPr>
        <p:spPr>
          <a:xfrm>
            <a:off x="0" y="10157400"/>
            <a:ext cx="3280680" cy="53424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97"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11B644A3-4C94-49E2-BF9E-7021DECAC061}"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PlaceHolder 1"/>
          <p:cNvSpPr>
            <a:spLocks noGrp="1"/>
          </p:cNvSpPr>
          <p:nvPr>
            <p:ph type="sldImg"/>
          </p:nvPr>
        </p:nvSpPr>
        <p:spPr>
          <a:xfrm>
            <a:off x="217440" y="812880"/>
            <a:ext cx="7118280" cy="4002120"/>
          </a:xfrm>
          <a:prstGeom prst="rect">
            <a:avLst/>
          </a:prstGeom>
        </p:spPr>
      </p:sp>
      <p:sp>
        <p:nvSpPr>
          <p:cNvPr id="392" name="PlaceHolder 2"/>
          <p:cNvSpPr>
            <a:spLocks noGrp="1"/>
          </p:cNvSpPr>
          <p:nvPr>
            <p:ph type="body"/>
          </p:nvPr>
        </p:nvSpPr>
        <p:spPr>
          <a:xfrm>
            <a:off x="756000" y="5078520"/>
            <a:ext cx="6041160" cy="4804560"/>
          </a:xfrm>
          <a:prstGeom prst="rect">
            <a:avLst/>
          </a:prstGeom>
        </p:spPr>
        <p:txBody>
          <a:bodyPr lIns="0" rIns="0" tIns="0" bIns="0">
            <a:noAutofit/>
          </a:bodyPr>
          <a:p>
            <a:endParaRPr b="0" lang="en-US" sz="2000" spc="-1" strike="noStrike">
              <a:latin typeface="Arial"/>
            </a:endParaRPr>
          </a:p>
        </p:txBody>
      </p:sp>
      <p:sp>
        <p:nvSpPr>
          <p:cNvPr id="393" name="CustomShape 3"/>
          <p:cNvSpPr/>
          <p:nvPr/>
        </p:nvSpPr>
        <p:spPr>
          <a:xfrm>
            <a:off x="4278960" y="10157400"/>
            <a:ext cx="3274200" cy="527760"/>
          </a:xfrm>
          <a:prstGeom prst="rect">
            <a:avLst/>
          </a:prstGeom>
          <a:noFill/>
          <a:ln>
            <a:noFill/>
          </a:ln>
        </p:spPr>
        <p:style>
          <a:lnRef idx="0"/>
          <a:fillRef idx="0"/>
          <a:effectRef idx="0"/>
          <a:fontRef idx="minor"/>
        </p:style>
        <p:txBody>
          <a:bodyPr lIns="0" rIns="0" tIns="0" bIns="0" anchor="b">
            <a:noAutofit/>
          </a:bodyPr>
          <a:p>
            <a:pPr algn="r">
              <a:lnSpc>
                <a:spcPct val="100000"/>
              </a:lnSpc>
            </a:pPr>
            <a:fld id="{F9D1E566-E2DE-44F3-A8DB-9C6D243CB8D5}" type="slidenum">
              <a:rPr b="0" lang="en-US" sz="1400" spc="-1" strike="noStrike">
                <a:solidFill>
                  <a:srgbClr val="000000"/>
                </a:solidFill>
                <a:latin typeface="Times New Roman"/>
                <a:ea typeface="+mn-ea"/>
              </a:rPr>
              <a:t>&lt;number&gt;</a:t>
            </a:fld>
            <a:endParaRPr b="0" lang="en-US" sz="14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7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8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8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8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8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9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9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38360" cy="6847200"/>
          </a:xfrm>
          <a:prstGeom prst="rect">
            <a:avLst/>
          </a:prstGeom>
          <a:solidFill>
            <a:srgbClr val="000000">
              <a:alpha val="10000"/>
            </a:srgbClr>
          </a:solidFill>
          <a:ln>
            <a:noFill/>
          </a:ln>
        </p:spPr>
        <p:style>
          <a:lnRef idx="0"/>
          <a:fillRef idx="0"/>
          <a:effectRef idx="0"/>
          <a:fontRef idx="minor"/>
        </p:style>
      </p:sp>
      <p:sp>
        <p:nvSpPr>
          <p:cNvPr id="1" name="CustomShape 2"/>
          <p:cNvSpPr/>
          <p:nvPr/>
        </p:nvSpPr>
        <p:spPr>
          <a:xfrm>
            <a:off x="11438640" y="6453360"/>
            <a:ext cx="75528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887E08E0-5F38-4763-9909-72A6C09C90F2}" type="slidenum">
              <a:rPr b="0" lang="en-US" sz="1800" spc="-1" strike="noStrike">
                <a:solidFill>
                  <a:srgbClr val="808080"/>
                </a:solidFill>
                <a:latin typeface="Arial"/>
                <a:ea typeface="DejaVu Sans"/>
              </a:rPr>
              <a:t>&lt;number&gt;</a:t>
            </a:fld>
            <a:endParaRPr b="0" lang="en-US" sz="1800" spc="-1" strike="noStrike">
              <a:latin typeface="Arial"/>
            </a:endParaRPr>
          </a:p>
        </p:txBody>
      </p:sp>
      <p:sp>
        <p:nvSpPr>
          <p:cNvPr id="2" name="CustomShape 3"/>
          <p:cNvSpPr/>
          <p:nvPr/>
        </p:nvSpPr>
        <p:spPr>
          <a:xfrm>
            <a:off x="912240" y="1268280"/>
            <a:ext cx="9205200" cy="358560"/>
          </a:xfrm>
          <a:prstGeom prst="rect">
            <a:avLst/>
          </a:prstGeom>
          <a:noFill/>
          <a:ln>
            <a:noFill/>
          </a:ln>
        </p:spPr>
        <p:style>
          <a:lnRef idx="0"/>
          <a:fillRef idx="0"/>
          <a:effectRef idx="0"/>
          <a:fontRef idx="minor"/>
        </p:style>
      </p:sp>
      <p:pic>
        <p:nvPicPr>
          <p:cNvPr id="3" name="Picture 19" descr="Logo_TUC_de_RGB"/>
          <p:cNvPicPr/>
          <p:nvPr/>
        </p:nvPicPr>
        <p:blipFill>
          <a:blip r:embed="rId2"/>
          <a:stretch/>
        </p:blipFill>
        <p:spPr>
          <a:xfrm>
            <a:off x="0" y="0"/>
            <a:ext cx="3049200" cy="559080"/>
          </a:xfrm>
          <a:prstGeom prst="rect">
            <a:avLst/>
          </a:prstGeom>
          <a:ln>
            <a:noFill/>
          </a:ln>
        </p:spPr>
      </p:pic>
      <p:pic>
        <p:nvPicPr>
          <p:cNvPr id="4" name="Grafik 2" descr=""/>
          <p:cNvPicPr/>
          <p:nvPr/>
        </p:nvPicPr>
        <p:blipFill>
          <a:blip r:embed="rId3"/>
          <a:stretch/>
        </p:blipFill>
        <p:spPr>
          <a:xfrm>
            <a:off x="7430400" y="134640"/>
            <a:ext cx="3695040" cy="511200"/>
          </a:xfrm>
          <a:prstGeom prst="rect">
            <a:avLst/>
          </a:prstGeom>
          <a:ln>
            <a:noFill/>
          </a:ln>
        </p:spPr>
      </p:pic>
      <p:sp>
        <p:nvSpPr>
          <p:cNvPr id="5" name="CustomShape 4"/>
          <p:cNvSpPr/>
          <p:nvPr/>
        </p:nvSpPr>
        <p:spPr>
          <a:xfrm>
            <a:off x="912240" y="1268280"/>
            <a:ext cx="9205200" cy="358560"/>
          </a:xfrm>
          <a:prstGeom prst="rect">
            <a:avLst/>
          </a:prstGeom>
          <a:noFill/>
          <a:ln>
            <a:noFill/>
          </a:ln>
        </p:spPr>
        <p:style>
          <a:lnRef idx="0"/>
          <a:fillRef idx="0"/>
          <a:effectRef idx="0"/>
          <a:fontRef idx="minor"/>
        </p:style>
      </p:sp>
      <p:sp>
        <p:nvSpPr>
          <p:cNvPr id="6" name="CustomShape 5"/>
          <p:cNvSpPr/>
          <p:nvPr/>
        </p:nvSpPr>
        <p:spPr>
          <a:xfrm>
            <a:off x="11444760" y="0"/>
            <a:ext cx="738360" cy="6847200"/>
          </a:xfrm>
          <a:prstGeom prst="rect">
            <a:avLst/>
          </a:prstGeom>
          <a:solidFill>
            <a:srgbClr val="000000">
              <a:alpha val="10000"/>
            </a:srgbClr>
          </a:solidFill>
          <a:ln>
            <a:noFill/>
          </a:ln>
        </p:spPr>
        <p:style>
          <a:lnRef idx="0"/>
          <a:fillRef idx="0"/>
          <a:effectRef idx="0"/>
          <a:fontRef idx="minor"/>
        </p:style>
      </p:sp>
      <p:sp>
        <p:nvSpPr>
          <p:cNvPr id="7" name="CustomShape 6"/>
          <p:cNvSpPr/>
          <p:nvPr/>
        </p:nvSpPr>
        <p:spPr>
          <a:xfrm>
            <a:off x="0" y="6642720"/>
            <a:ext cx="1218132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latin typeface="Arial"/>
            </a:endParaRPr>
          </a:p>
        </p:txBody>
      </p:sp>
      <p:sp>
        <p:nvSpPr>
          <p:cNvPr id="8"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9"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38360" cy="6847200"/>
          </a:xfrm>
          <a:prstGeom prst="rect">
            <a:avLst/>
          </a:prstGeom>
          <a:solidFill>
            <a:srgbClr val="000000">
              <a:alpha val="10000"/>
            </a:srgbClr>
          </a:solidFill>
          <a:ln>
            <a:noFill/>
          </a:ln>
        </p:spPr>
        <p:style>
          <a:lnRef idx="0"/>
          <a:fillRef idx="0"/>
          <a:effectRef idx="0"/>
          <a:fontRef idx="minor"/>
        </p:style>
      </p:sp>
      <p:sp>
        <p:nvSpPr>
          <p:cNvPr id="47" name="CustomShape 2"/>
          <p:cNvSpPr/>
          <p:nvPr/>
        </p:nvSpPr>
        <p:spPr>
          <a:xfrm>
            <a:off x="11438640" y="6453360"/>
            <a:ext cx="75528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1FF4EADF-C712-4BDF-B645-7067D50B0470}" type="slidenum">
              <a:rPr b="0" lang="en-US" sz="1800" spc="-1" strike="noStrike">
                <a:solidFill>
                  <a:srgbClr val="808080"/>
                </a:solidFill>
                <a:latin typeface="Arial"/>
                <a:ea typeface="DejaVu Sans"/>
              </a:rPr>
              <a:t>&lt;number&gt;</a:t>
            </a:fld>
            <a:endParaRPr b="0" lang="en-US" sz="1800" spc="-1" strike="noStrike">
              <a:latin typeface="Arial"/>
            </a:endParaRPr>
          </a:p>
        </p:txBody>
      </p:sp>
      <p:sp>
        <p:nvSpPr>
          <p:cNvPr id="48" name="CustomShape 3"/>
          <p:cNvSpPr/>
          <p:nvPr/>
        </p:nvSpPr>
        <p:spPr>
          <a:xfrm>
            <a:off x="912240" y="1268280"/>
            <a:ext cx="9205200" cy="358560"/>
          </a:xfrm>
          <a:prstGeom prst="rect">
            <a:avLst/>
          </a:prstGeom>
          <a:noFill/>
          <a:ln>
            <a:noFill/>
          </a:ln>
        </p:spPr>
        <p:style>
          <a:lnRef idx="0"/>
          <a:fillRef idx="0"/>
          <a:effectRef idx="0"/>
          <a:fontRef idx="minor"/>
        </p:style>
      </p:sp>
      <p:pic>
        <p:nvPicPr>
          <p:cNvPr id="49" name="Picture 19" descr="Logo_TUC_de_RGB"/>
          <p:cNvPicPr/>
          <p:nvPr/>
        </p:nvPicPr>
        <p:blipFill>
          <a:blip r:embed="rId2"/>
          <a:stretch/>
        </p:blipFill>
        <p:spPr>
          <a:xfrm>
            <a:off x="0" y="0"/>
            <a:ext cx="3049200" cy="559080"/>
          </a:xfrm>
          <a:prstGeom prst="rect">
            <a:avLst/>
          </a:prstGeom>
          <a:ln>
            <a:noFill/>
          </a:ln>
        </p:spPr>
      </p:pic>
      <p:pic>
        <p:nvPicPr>
          <p:cNvPr id="50" name="Grafik 2" descr=""/>
          <p:cNvPicPr/>
          <p:nvPr/>
        </p:nvPicPr>
        <p:blipFill>
          <a:blip r:embed="rId3"/>
          <a:stretch/>
        </p:blipFill>
        <p:spPr>
          <a:xfrm>
            <a:off x="7430400" y="134640"/>
            <a:ext cx="3695040" cy="511200"/>
          </a:xfrm>
          <a:prstGeom prst="rect">
            <a:avLst/>
          </a:prstGeom>
          <a:ln>
            <a:noFill/>
          </a:ln>
        </p:spPr>
      </p:pic>
      <p:sp>
        <p:nvSpPr>
          <p:cNvPr id="51" name="CustomShape 4"/>
          <p:cNvSpPr/>
          <p:nvPr/>
        </p:nvSpPr>
        <p:spPr>
          <a:xfrm>
            <a:off x="11444760" y="0"/>
            <a:ext cx="738360" cy="6847200"/>
          </a:xfrm>
          <a:prstGeom prst="rect">
            <a:avLst/>
          </a:prstGeom>
          <a:solidFill>
            <a:srgbClr val="000000">
              <a:alpha val="10000"/>
            </a:srgbClr>
          </a:solidFill>
          <a:ln>
            <a:noFill/>
          </a:ln>
        </p:spPr>
        <p:style>
          <a:lnRef idx="0"/>
          <a:fillRef idx="0"/>
          <a:effectRef idx="0"/>
          <a:fontRef idx="minor"/>
        </p:style>
      </p:sp>
      <p:sp>
        <p:nvSpPr>
          <p:cNvPr id="52" name="CustomShape 5"/>
          <p:cNvSpPr/>
          <p:nvPr/>
        </p:nvSpPr>
        <p:spPr>
          <a:xfrm>
            <a:off x="11438640" y="6453360"/>
            <a:ext cx="75528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86F4A62D-5D95-433E-9DBA-6AA4FC4B2CD2}" type="slidenum">
              <a:rPr b="0" lang="en-US" sz="1800" spc="-1" strike="noStrike">
                <a:solidFill>
                  <a:srgbClr val="808080"/>
                </a:solidFill>
                <a:latin typeface="Arial"/>
                <a:ea typeface="DejaVu Sans"/>
              </a:rPr>
              <a:t>&lt;number&gt;</a:t>
            </a:fld>
            <a:endParaRPr b="0" lang="en-US" sz="1800" spc="-1" strike="noStrike">
              <a:latin typeface="Arial"/>
            </a:endParaRPr>
          </a:p>
        </p:txBody>
      </p:sp>
      <p:sp>
        <p:nvSpPr>
          <p:cNvPr id="53" name="CustomShape 6"/>
          <p:cNvSpPr/>
          <p:nvPr/>
        </p:nvSpPr>
        <p:spPr>
          <a:xfrm>
            <a:off x="0" y="6642720"/>
            <a:ext cx="1218132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latin typeface="Arial"/>
            </a:endParaRPr>
          </a:p>
        </p:txBody>
      </p:sp>
      <p:sp>
        <p:nvSpPr>
          <p:cNvPr id="54"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5"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5.png"/><Relationship Id="rId3"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hyperlink" Target="https://creativecommons.org/licenses/by-sa/4.0/" TargetMode="External"/><Relationship Id="rId3" Type="http://schemas.openxmlformats.org/officeDocument/2006/relationships/hyperlink" Target="https://creativecommons.org/licenses/by-sa/3.0/" TargetMode="External"/><Relationship Id="rId4" Type="http://schemas.openxmlformats.org/officeDocument/2006/relationships/hyperlink" Target="https://creativecommons.org/licenses/by-nc-nd/2.0/" TargetMode="External"/><Relationship Id="rId5"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hyperlink" Target="https://creativecommons.org/licenses/by-sa/4.0/" TargetMode="External"/><Relationship Id="rId3" Type="http://schemas.openxmlformats.org/officeDocument/2006/relationships/hyperlink" Target="https://creativecommons.org/licenses/by-sa/3.0/" TargetMode="External"/><Relationship Id="rId4" Type="http://schemas.openxmlformats.org/officeDocument/2006/relationships/hyperlink" Target="https://creativecommons.org/licenses/by-nc-nd/2.0/" TargetMode="External"/><Relationship Id="rId5" Type="http://schemas.openxmlformats.org/officeDocument/2006/relationships/image" Target="../media/image8.jpeg"/><Relationship Id="rId6" Type="http://schemas.openxmlformats.org/officeDocument/2006/relationships/image" Target="../media/image9.jpeg"/><Relationship Id="rId7"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hyperlink" Target="https://creativecommons.org/licenses/by-sa/4.0/" TargetMode="External"/><Relationship Id="rId3" Type="http://schemas.openxmlformats.org/officeDocument/2006/relationships/hyperlink" Target="https://creativecommons.org/licenses/by-sa/3.0/" TargetMode="External"/><Relationship Id="rId4" Type="http://schemas.openxmlformats.org/officeDocument/2006/relationships/hyperlink" Target="https://creativecommons.org/licenses/by-nc-nd/2.0/" TargetMode="External"/><Relationship Id="rId5" Type="http://schemas.openxmlformats.org/officeDocument/2006/relationships/image" Target="../media/image11.jpeg"/><Relationship Id="rId6" Type="http://schemas.openxmlformats.org/officeDocument/2006/relationships/image" Target="../media/image12.jpeg"/><Relationship Id="rId7" Type="http://schemas.openxmlformats.org/officeDocument/2006/relationships/image" Target="../media/image13.jpeg"/><Relationship Id="rId8"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hyperlink" Target="https://creativecommons.org/licenses/by-sa/3.0" TargetMode="External"/><Relationship Id="rId2" Type="http://schemas.openxmlformats.org/officeDocument/2006/relationships/hyperlink" Target="https://creativecommons.org/licenses/by/2.0/deed.en" TargetMode="External"/><Relationship Id="rId3" Type="http://schemas.openxmlformats.org/officeDocument/2006/relationships/image" Target="../media/image14.jpeg"/><Relationship Id="rId4"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hyperlink" Target="https://creativecommons.org/licenses/by-sa/3.0" TargetMode="External"/><Relationship Id="rId2" Type="http://schemas.openxmlformats.org/officeDocument/2006/relationships/hyperlink" Target="https://creativecommons.org/licenses/by/2.0/deed.en" TargetMode="External"/><Relationship Id="rId3" Type="http://schemas.openxmlformats.org/officeDocument/2006/relationships/image" Target="../media/image15.jpeg"/><Relationship Id="rId4" Type="http://schemas.openxmlformats.org/officeDocument/2006/relationships/image" Target="../media/image16.jpeg"/><Relationship Id="rId5"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hyperlink" Target="https://creativecommons.org/licenses/by-nc-sa/2.0/" TargetMode="External"/><Relationship Id="rId2" Type="http://schemas.openxmlformats.org/officeDocument/2006/relationships/image" Target="../media/image17.jpeg"/><Relationship Id="rId3" Type="http://schemas.openxmlformats.org/officeDocument/2006/relationships/image" Target="../media/image18.jpeg"/><Relationship Id="rId4"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The-Limits-to-Growth"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hyperlink" Target="https://doi.org/10.1016/j.crm.2021.100355" TargetMode="External"/><Relationship Id="rId2" Type="http://schemas.openxmlformats.org/officeDocument/2006/relationships/hyperlink" Target="https://creativecommons.org/licenses/by-nc-nd/4.0/" TargetMode="External"/><Relationship Id="rId3" Type="http://schemas.openxmlformats.org/officeDocument/2006/relationships/image" Target="../media/image19.jpeg"/><Relationship Id="rId4"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hyperlink" Target="https://insightmaker.com/insight/1954/The-World3-Model-Classic-World-Simulation" TargetMode="External"/><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hyperlink" Target="https://creativecommons.org/licenses/by-nc-nd/2.0/" TargetMode="External"/><Relationship Id="rId2" Type="http://schemas.openxmlformats.org/officeDocument/2006/relationships/hyperlink" Target="https://creativecommons.org/licenses/by-sa/2.0/" TargetMode="External"/><Relationship Id="rId3" Type="http://schemas.openxmlformats.org/officeDocument/2006/relationships/image" Target="../media/image20.jpeg"/><Relationship Id="rId4" Type="http://schemas.openxmlformats.org/officeDocument/2006/relationships/image" Target="../media/image21.jpeg"/><Relationship Id="rId5"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hyperlink" Target="https://creativecommons.org/licenses/by-sa/2.0/" TargetMode="External"/><Relationship Id="rId2" Type="http://schemas.openxmlformats.org/officeDocument/2006/relationships/hyperlink" Target="https://creativecommons.org/licenses/by-sa/2.0/" TargetMode="External"/><Relationship Id="rId3" Type="http://schemas.openxmlformats.org/officeDocument/2006/relationships/image" Target="../media/image22.jpeg"/><Relationship Id="rId4" Type="http://schemas.openxmlformats.org/officeDocument/2006/relationships/image" Target="../media/image23.jpeg"/><Relationship Id="rId5"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image" Target="../media/image25.jpeg"/><Relationship Id="rId3" Type="http://schemas.openxmlformats.org/officeDocument/2006/relationships/hyperlink" Target="https://creativecommons.org/licenses/by-sa/2.0/" TargetMode="External"/><Relationship Id="rId4" Type="http://schemas.openxmlformats.org/officeDocument/2006/relationships/hyperlink" Target="https://creativecommons.org/licenses/by-sa/2.0/" TargetMode="External"/><Relationship Id="rId5"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hyperlink" Target="https://creativecommons.org/licenses/by-nc-nd/2.0/" TargetMode="External"/><Relationship Id="rId2" Type="http://schemas.openxmlformats.org/officeDocument/2006/relationships/image" Target="../media/image27.jpeg"/><Relationship Id="rId3"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hyperlink" Target="https://creativecommons.org/licenses/by-nc-nd/2.0/" TargetMode="External"/><Relationship Id="rId2" Type="http://schemas.openxmlformats.org/officeDocument/2006/relationships/image" Target="../media/image28.jpeg"/><Relationship Id="rId3"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hyperlink" Target="https://creativecommons.org/licenses/by-nc-nd/2.0/" TargetMode="External"/><Relationship Id="rId2" Type="http://schemas.openxmlformats.org/officeDocument/2006/relationships/image" Target="../media/image29.jpeg"/><Relationship Id="rId3"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hyperlink" Target="https://www.overshootday.org/newsroom/past-earth-overshoot-days/" TargetMode="External"/><Relationship Id="rId2" Type="http://schemas.openxmlformats.org/officeDocument/2006/relationships/chart" Target="../charts/chart2.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creativecommons.org/licenses/by/2.0/" TargetMode="External"/><Relationship Id="rId3" Type="http://schemas.openxmlformats.org/officeDocument/2006/relationships/hyperlink" Target="https://creativecommons.org/publicdomain/zero/1.0/" TargetMode="External"/><Relationship Id="rId4" Type="http://schemas.openxmlformats.org/officeDocument/2006/relationships/hyperlink" Target="https://creativecommons.org/licenses/by/2.0/" TargetMode="External"/><Relationship Id="rId5" Type="http://schemas.openxmlformats.org/officeDocument/2006/relationships/image" Target="../media/image34.jpeg"/><Relationship Id="rId6"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creativecommons.org/licenses/by/2.0/" TargetMode="External"/><Relationship Id="rId3" Type="http://schemas.openxmlformats.org/officeDocument/2006/relationships/hyperlink" Target="https://creativecommons.org/publicdomain/zero/1.0/" TargetMode="External"/><Relationship Id="rId4" Type="http://schemas.openxmlformats.org/officeDocument/2006/relationships/hyperlink" Target="https://creativecommons.org/licenses/by/2.0/" TargetMode="External"/><Relationship Id="rId5" Type="http://schemas.openxmlformats.org/officeDocument/2006/relationships/image" Target="../media/image35.jpeg"/><Relationship Id="rId6" Type="http://schemas.openxmlformats.org/officeDocument/2006/relationships/image" Target="../media/image36.jpeg"/><Relationship Id="rId7"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creativecommons.org/licenses/by/2.0/" TargetMode="External"/><Relationship Id="rId3" Type="http://schemas.openxmlformats.org/officeDocument/2006/relationships/hyperlink" Target="https://creativecommons.org/publicdomain/zero/1.0/" TargetMode="External"/><Relationship Id="rId4" Type="http://schemas.openxmlformats.org/officeDocument/2006/relationships/hyperlink" Target="https://creativecommons.org/licenses/by/2.0/" TargetMode="External"/><Relationship Id="rId5" Type="http://schemas.openxmlformats.org/officeDocument/2006/relationships/image" Target="../media/image37.jpeg"/><Relationship Id="rId6" Type="http://schemas.openxmlformats.org/officeDocument/2006/relationships/image" Target="../media/image38.jpeg"/><Relationship Id="rId7" Type="http://schemas.openxmlformats.org/officeDocument/2006/relationships/image" Target="../media/image39.jpeg"/><Relationship Id="rId8"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creativecommons.org/licenses/by/2.0/" TargetMode="External"/><Relationship Id="rId3" Type="http://schemas.openxmlformats.org/officeDocument/2006/relationships/hyperlink" Target="https://creativecommons.org/publicdomain/zero/1.0/" TargetMode="External"/><Relationship Id="rId4" Type="http://schemas.openxmlformats.org/officeDocument/2006/relationships/hyperlink" Target="https://creativecommons.org/licenses/by/2.0/" TargetMode="External"/><Relationship Id="rId5" Type="http://schemas.openxmlformats.org/officeDocument/2006/relationships/image" Target="../media/image40.jpeg"/><Relationship Id="rId6" Type="http://schemas.openxmlformats.org/officeDocument/2006/relationships/image" Target="../media/image41.jpeg"/><Relationship Id="rId7" Type="http://schemas.openxmlformats.org/officeDocument/2006/relationships/image" Target="../media/image42.jpeg"/><Relationship Id="rId8" Type="http://schemas.openxmlformats.org/officeDocument/2006/relationships/image" Target="../media/image43.jpeg"/><Relationship Id="rId9"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13.xml"/><Relationship Id="rId4"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hyperlink" Target="https://www.youtube.com/watch?v=YJSehRlU34w" TargetMode="External"/><Relationship Id="rId2"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CustomShape 1"/>
          <p:cNvSpPr/>
          <p:nvPr/>
        </p:nvSpPr>
        <p:spPr>
          <a:xfrm>
            <a:off x="527400" y="1412640"/>
            <a:ext cx="10358280" cy="114480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The Limits to Growth: Sustainability and the Circular Economy</a:t>
            </a:r>
            <a:endParaRPr b="0" lang="en-US" sz="3200" spc="-1" strike="noStrike">
              <a:latin typeface="Arial"/>
            </a:endParaRPr>
          </a:p>
        </p:txBody>
      </p:sp>
      <p:sp>
        <p:nvSpPr>
          <p:cNvPr id="99" name="CustomShape 2"/>
          <p:cNvSpPr/>
          <p:nvPr/>
        </p:nvSpPr>
        <p:spPr>
          <a:xfrm>
            <a:off x="527400" y="2852640"/>
            <a:ext cx="10358280" cy="236556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1: Introduction I</a:t>
            </a:r>
            <a:endParaRPr b="0" lang="en-US" sz="2400" spc="-1" strike="noStrike">
              <a:latin typeface="Arial"/>
            </a:endParaRPr>
          </a:p>
          <a:p>
            <a:pPr algn="ctr">
              <a:lnSpc>
                <a:spcPct val="100000"/>
              </a:lnSpc>
              <a:spcBef>
                <a:spcPts val="479"/>
              </a:spcBef>
              <a:tabLst>
                <a:tab algn="l" pos="0"/>
              </a:tabLst>
            </a:pP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a:t>
            </a:r>
            <a:endParaRPr b="0" lang="en-US" sz="16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CustomShape 1"/>
          <p:cNvSpPr/>
          <p:nvPr/>
        </p:nvSpPr>
        <p:spPr>
          <a:xfrm>
            <a:off x="335520" y="764640"/>
            <a:ext cx="10742400" cy="493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What is the Problem?</a:t>
            </a:r>
            <a:endParaRPr b="0" lang="en-US" sz="2400" spc="-1" strike="noStrike">
              <a:latin typeface="Arial"/>
            </a:endParaRPr>
          </a:p>
        </p:txBody>
      </p:sp>
      <p:sp>
        <p:nvSpPr>
          <p:cNvPr id="117" name="CustomShape 2"/>
          <p:cNvSpPr/>
          <p:nvPr/>
        </p:nvSpPr>
        <p:spPr>
          <a:xfrm>
            <a:off x="335520" y="1268280"/>
            <a:ext cx="10742400" cy="5029920"/>
          </a:xfrm>
          <a:prstGeom prst="rect">
            <a:avLst/>
          </a:prstGeom>
          <a:noFill/>
          <a:ln>
            <a:noFill/>
          </a:ln>
        </p:spPr>
        <p:style>
          <a:lnRef idx="0"/>
          <a:fillRef idx="0"/>
          <a:effectRef idx="0"/>
          <a:fontRef idx="minor"/>
        </p:style>
      </p:sp>
      <p:sp>
        <p:nvSpPr>
          <p:cNvPr id="118" name="CustomShape 3"/>
          <p:cNvSpPr/>
          <p:nvPr/>
        </p:nvSpPr>
        <p:spPr>
          <a:xfrm>
            <a:off x="4206240" y="721800"/>
            <a:ext cx="1089000" cy="3380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CustomShape 1"/>
          <p:cNvSpPr/>
          <p:nvPr/>
        </p:nvSpPr>
        <p:spPr>
          <a:xfrm>
            <a:off x="335520" y="764640"/>
            <a:ext cx="10742400" cy="493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What is the Problem?</a:t>
            </a:r>
            <a:endParaRPr b="0" lang="en-US" sz="2400" spc="-1" strike="noStrike">
              <a:latin typeface="Arial"/>
            </a:endParaRPr>
          </a:p>
        </p:txBody>
      </p:sp>
      <p:sp>
        <p:nvSpPr>
          <p:cNvPr id="120" name="CustomShape 2"/>
          <p:cNvSpPr/>
          <p:nvPr/>
        </p:nvSpPr>
        <p:spPr>
          <a:xfrm>
            <a:off x="335520" y="1268280"/>
            <a:ext cx="10742400" cy="502992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2600" spc="-1" strike="noStrike">
                <a:solidFill>
                  <a:srgbClr val="000000"/>
                </a:solidFill>
                <a:latin typeface="DejaVu Sans"/>
                <a:ea typeface="DejaVu Sans"/>
              </a:rPr>
              <a:t>We only have one planet and we are ruining it.</a:t>
            </a:r>
            <a:endParaRPr b="0" lang="en-US" sz="2600" spc="-1" strike="noStrike">
              <a:latin typeface="Arial"/>
            </a:endParaRPr>
          </a:p>
        </p:txBody>
      </p:sp>
      <p:sp>
        <p:nvSpPr>
          <p:cNvPr id="121" name="CustomShape 3"/>
          <p:cNvSpPr/>
          <p:nvPr/>
        </p:nvSpPr>
        <p:spPr>
          <a:xfrm>
            <a:off x="4206240" y="721800"/>
            <a:ext cx="1089000" cy="338040"/>
          </a:xfrm>
          <a:prstGeom prst="rect">
            <a:avLst/>
          </a:prstGeom>
          <a:noFill/>
          <a:ln>
            <a:noFill/>
          </a:ln>
        </p:spPr>
        <p:style>
          <a:lnRef idx="0"/>
          <a:fillRef idx="0"/>
          <a:effectRef idx="0"/>
          <a:fontRef idx="minor"/>
        </p:style>
      </p:sp>
      <p:sp>
        <p:nvSpPr>
          <p:cNvPr id="122" name="CustomShape 4"/>
          <p:cNvSpPr/>
          <p:nvPr/>
        </p:nvSpPr>
        <p:spPr>
          <a:xfrm>
            <a:off x="865800" y="2859480"/>
            <a:ext cx="9925200" cy="18770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CustomShape 1"/>
          <p:cNvSpPr/>
          <p:nvPr/>
        </p:nvSpPr>
        <p:spPr>
          <a:xfrm>
            <a:off x="335520" y="764640"/>
            <a:ext cx="10742400" cy="493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124" name="CustomShape 2"/>
          <p:cNvSpPr/>
          <p:nvPr/>
        </p:nvSpPr>
        <p:spPr>
          <a:xfrm>
            <a:off x="432720" y="1148040"/>
            <a:ext cx="10351440" cy="492120"/>
          </a:xfrm>
          <a:prstGeom prst="rect">
            <a:avLst/>
          </a:prstGeom>
          <a:noFill/>
          <a:ln>
            <a:noFill/>
          </a:ln>
        </p:spPr>
        <p:style>
          <a:lnRef idx="0"/>
          <a:fillRef idx="0"/>
          <a:effectRef idx="0"/>
          <a:fontRef idx="minor"/>
        </p:style>
      </p:sp>
      <p:sp>
        <p:nvSpPr>
          <p:cNvPr id="125" name="CustomShape 3"/>
          <p:cNvSpPr/>
          <p:nvPr/>
        </p:nvSpPr>
        <p:spPr>
          <a:xfrm>
            <a:off x="432720" y="1148040"/>
            <a:ext cx="10351440" cy="492120"/>
          </a:xfrm>
          <a:prstGeom prst="rect">
            <a:avLst/>
          </a:prstGeom>
          <a:noFill/>
          <a:ln>
            <a:noFill/>
          </a:ln>
        </p:spPr>
        <p:style>
          <a:lnRef idx="0"/>
          <a:fillRef idx="0"/>
          <a:effectRef idx="0"/>
          <a:fontRef idx="minor"/>
        </p:style>
      </p:sp>
      <p:sp>
        <p:nvSpPr>
          <p:cNvPr id="126" name="CustomShape 4"/>
          <p:cNvSpPr/>
          <p:nvPr/>
        </p:nvSpPr>
        <p:spPr>
          <a:xfrm>
            <a:off x="263520" y="6492240"/>
            <a:ext cx="106146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Hannah Ritchie and Max Roser, adapted for svg and smartphone by Eric Fisk – https://commons.wikimedia.org/wiki/File:Greenhouse_gas_emission_scenarios_01.svg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US" sz="900" spc="-1" strike="noStrike">
              <a:latin typeface="Arial"/>
            </a:endParaRPr>
          </a:p>
        </p:txBody>
      </p:sp>
      <p:pic>
        <p:nvPicPr>
          <p:cNvPr id="127" name="" descr=""/>
          <p:cNvPicPr/>
          <p:nvPr/>
        </p:nvPicPr>
        <p:blipFill>
          <a:blip r:embed="rId2"/>
          <a:srcRect l="0" t="8759" r="0" b="0"/>
          <a:stretch/>
        </p:blipFill>
        <p:spPr>
          <a:xfrm>
            <a:off x="2710440" y="1643400"/>
            <a:ext cx="6247440" cy="4845600"/>
          </a:xfrm>
          <a:prstGeom prst="rect">
            <a:avLst/>
          </a:prstGeom>
          <a:ln>
            <a:noFill/>
          </a:ln>
        </p:spPr>
      </p:pic>
      <p:sp>
        <p:nvSpPr>
          <p:cNvPr id="128" name="CustomShape 5"/>
          <p:cNvSpPr/>
          <p:nvPr/>
        </p:nvSpPr>
        <p:spPr>
          <a:xfrm>
            <a:off x="432720" y="1148040"/>
            <a:ext cx="10351440" cy="4921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Global GHG Emission Pathways (2019)</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CustomShape 1"/>
          <p:cNvSpPr/>
          <p:nvPr/>
        </p:nvSpPr>
        <p:spPr>
          <a:xfrm>
            <a:off x="335520" y="764640"/>
            <a:ext cx="10742400" cy="493200"/>
          </a:xfrm>
          <a:prstGeom prst="rect">
            <a:avLst/>
          </a:prstGeom>
          <a:noFill/>
          <a:ln>
            <a:noFill/>
          </a:ln>
        </p:spPr>
        <p:style>
          <a:lnRef idx="0"/>
          <a:fillRef idx="0"/>
          <a:effectRef idx="0"/>
          <a:fontRef idx="minor"/>
        </p:style>
      </p:sp>
      <p:sp>
        <p:nvSpPr>
          <p:cNvPr id="130" name="CustomShape 2"/>
          <p:cNvSpPr/>
          <p:nvPr/>
        </p:nvSpPr>
        <p:spPr>
          <a:xfrm>
            <a:off x="335520" y="1268280"/>
            <a:ext cx="10742400" cy="5029920"/>
          </a:xfrm>
          <a:prstGeom prst="rect">
            <a:avLst/>
          </a:prstGeom>
          <a:noFill/>
          <a:ln>
            <a:noFill/>
          </a:ln>
        </p:spPr>
        <p:style>
          <a:lnRef idx="0"/>
          <a:fillRef idx="0"/>
          <a:effectRef idx="0"/>
          <a:fontRef idx="minor"/>
        </p:style>
      </p:sp>
      <p:sp>
        <p:nvSpPr>
          <p:cNvPr id="131" name="CustomShape 3"/>
          <p:cNvSpPr/>
          <p:nvPr/>
        </p:nvSpPr>
        <p:spPr>
          <a:xfrm>
            <a:off x="4206240" y="721800"/>
            <a:ext cx="1089000" cy="338040"/>
          </a:xfrm>
          <a:prstGeom prst="rect">
            <a:avLst/>
          </a:prstGeom>
          <a:noFill/>
          <a:ln>
            <a:noFill/>
          </a:ln>
        </p:spPr>
        <p:style>
          <a:lnRef idx="0"/>
          <a:fillRef idx="0"/>
          <a:effectRef idx="0"/>
          <a:fontRef idx="minor"/>
        </p:style>
      </p:sp>
      <p:sp>
        <p:nvSpPr>
          <p:cNvPr id="132" name="CustomShape 4"/>
          <p:cNvSpPr/>
          <p:nvPr/>
        </p:nvSpPr>
        <p:spPr>
          <a:xfrm>
            <a:off x="2377440" y="3056040"/>
            <a:ext cx="6669720" cy="114624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If we can keep warming below </a:t>
            </a:r>
            <a:r>
              <a:rPr b="1" i="1" lang="en-US" sz="1800" spc="-1" strike="noStrike">
                <a:solidFill>
                  <a:srgbClr val="000000"/>
                </a:solidFill>
                <a:latin typeface="DejaVu Sans"/>
                <a:ea typeface="DejaVu Sans"/>
              </a:rPr>
              <a:t>3°C</a:t>
            </a:r>
            <a:r>
              <a:rPr b="0" i="1" lang="en-US" sz="1800" spc="-1" strike="noStrike">
                <a:solidFill>
                  <a:srgbClr val="000000"/>
                </a:solidFill>
                <a:latin typeface="DejaVu Sans"/>
                <a:ea typeface="DejaVu Sans"/>
              </a:rPr>
              <a:t> we likely remain within our adaptive capacity as a civilization, but at </a:t>
            </a:r>
            <a:r>
              <a:rPr b="1" i="1" lang="en-US" sz="1800" spc="-1" strike="noStrike">
                <a:solidFill>
                  <a:srgbClr val="000000"/>
                </a:solidFill>
                <a:latin typeface="DejaVu Sans"/>
                <a:ea typeface="DejaVu Sans"/>
              </a:rPr>
              <a:t>2.7°C</a:t>
            </a:r>
            <a:r>
              <a:rPr b="0" i="1" lang="en-US" sz="1800" spc="-1" strike="noStrike">
                <a:solidFill>
                  <a:srgbClr val="000000"/>
                </a:solidFill>
                <a:latin typeface="DejaVu Sans"/>
                <a:ea typeface="DejaVu Sans"/>
              </a:rPr>
              <a:t> warming we would experience </a:t>
            </a:r>
            <a:r>
              <a:rPr b="0" i="1" lang="en-US" sz="1800" spc="-1" strike="noStrike" u="sng">
                <a:solidFill>
                  <a:srgbClr val="000000"/>
                </a:solidFill>
                <a:uFillTx/>
                <a:latin typeface="DejaVu Sans"/>
                <a:ea typeface="DejaVu Sans"/>
              </a:rPr>
              <a:t>great hardship</a:t>
            </a:r>
            <a:r>
              <a:rPr b="0" i="1" lang="en-US" sz="1800" spc="-1" strike="noStrike">
                <a:solidFill>
                  <a:srgbClr val="000000"/>
                </a:solidFill>
                <a:latin typeface="DejaVu Sans"/>
                <a:ea typeface="DejaVu Sans"/>
              </a:rPr>
              <a:t>.” - Prof. Michael Mann</a:t>
            </a:r>
            <a:endParaRPr b="0" lang="en-US" sz="1800" spc="-1" strike="noStrike">
              <a:latin typeface="Arial"/>
            </a:endParaRPr>
          </a:p>
        </p:txBody>
      </p:sp>
      <p:sp>
        <p:nvSpPr>
          <p:cNvPr id="133" name="CustomShape 5"/>
          <p:cNvSpPr/>
          <p:nvPr/>
        </p:nvSpPr>
        <p:spPr>
          <a:xfrm>
            <a:off x="335520" y="764640"/>
            <a:ext cx="10742400" cy="493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134" name="CustomShape 6"/>
          <p:cNvSpPr/>
          <p:nvPr/>
        </p:nvSpPr>
        <p:spPr>
          <a:xfrm>
            <a:off x="432720" y="1148040"/>
            <a:ext cx="10351440" cy="4921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1.5°C vs. 2/3/4°C</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CustomShape 1"/>
          <p:cNvSpPr/>
          <p:nvPr/>
        </p:nvSpPr>
        <p:spPr>
          <a:xfrm>
            <a:off x="335520" y="764640"/>
            <a:ext cx="10742400" cy="493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pic>
        <p:nvPicPr>
          <p:cNvPr id="136" name="" descr=""/>
          <p:cNvPicPr/>
          <p:nvPr/>
        </p:nvPicPr>
        <p:blipFill>
          <a:blip r:embed="rId1"/>
          <a:stretch/>
        </p:blipFill>
        <p:spPr>
          <a:xfrm>
            <a:off x="457200" y="1765080"/>
            <a:ext cx="4970880" cy="4469400"/>
          </a:xfrm>
          <a:prstGeom prst="rect">
            <a:avLst/>
          </a:prstGeom>
          <a:ln>
            <a:noFill/>
          </a:ln>
        </p:spPr>
      </p:pic>
      <p:sp>
        <p:nvSpPr>
          <p:cNvPr id="137" name="CustomShape 2"/>
          <p:cNvSpPr/>
          <p:nvPr/>
        </p:nvSpPr>
        <p:spPr>
          <a:xfrm>
            <a:off x="274320" y="6219360"/>
            <a:ext cx="777708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Bettina Vier – https://commons.wikimedia.org/wiki/File:Altenahr_-_8_Tage_nach_der_Flut_-_Volksbank.jpg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2. + 3. Sören Kraft – https://commons.wikimedia.org/wiki/File:Okerstausee_Niedrigwasser.jpg – </a:t>
            </a:r>
            <a:r>
              <a:rPr b="0" lang="en-US" sz="900" spc="-1" strike="noStrike" u="sng">
                <a:solidFill>
                  <a:srgbClr val="0000ff"/>
                </a:solidFill>
                <a:uFillTx/>
                <a:latin typeface="Roboto"/>
                <a:ea typeface="Roboto"/>
                <a:hlinkClick r:id="rId3"/>
              </a:rPr>
              <a:t>CC BY-SA 3.0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4. ILRI – https://www.flickr.com/photos/ilri/24223476605 – </a:t>
            </a:r>
            <a:r>
              <a:rPr b="0" lang="en-US" sz="900" spc="-1" strike="noStrike" u="sng">
                <a:solidFill>
                  <a:srgbClr val="0000ff"/>
                </a:solidFill>
                <a:uFillTx/>
                <a:latin typeface="Roboto"/>
                <a:ea typeface="Roboto"/>
                <a:hlinkClick r:id="rId4"/>
              </a:rPr>
              <a:t>CC BY-NC-ND 2.0</a:t>
            </a:r>
            <a:r>
              <a:rPr b="0" lang="en-US" sz="900" spc="-1" strike="noStrike">
                <a:solidFill>
                  <a:srgbClr val="a6a6a6"/>
                </a:solidFill>
                <a:latin typeface="Roboto"/>
                <a:ea typeface="Roboto"/>
              </a:rPr>
              <a:t>.</a:t>
            </a:r>
            <a:endParaRPr b="0" lang="en-US" sz="900" spc="-1" strike="noStrike">
              <a:latin typeface="Arial"/>
            </a:endParaRPr>
          </a:p>
        </p:txBody>
      </p:sp>
      <p:sp>
        <p:nvSpPr>
          <p:cNvPr id="138" name="CustomShape 3"/>
          <p:cNvSpPr/>
          <p:nvPr/>
        </p:nvSpPr>
        <p:spPr>
          <a:xfrm>
            <a:off x="432720" y="1148040"/>
            <a:ext cx="10351440" cy="4921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Floods and Droughts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CustomShape 1"/>
          <p:cNvSpPr/>
          <p:nvPr/>
        </p:nvSpPr>
        <p:spPr>
          <a:xfrm>
            <a:off x="335520" y="764640"/>
            <a:ext cx="10742400" cy="493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pic>
        <p:nvPicPr>
          <p:cNvPr id="140" name="" descr=""/>
          <p:cNvPicPr/>
          <p:nvPr/>
        </p:nvPicPr>
        <p:blipFill>
          <a:blip r:embed="rId1"/>
          <a:stretch/>
        </p:blipFill>
        <p:spPr>
          <a:xfrm>
            <a:off x="457200" y="1765080"/>
            <a:ext cx="4970880" cy="4469400"/>
          </a:xfrm>
          <a:prstGeom prst="rect">
            <a:avLst/>
          </a:prstGeom>
          <a:ln>
            <a:noFill/>
          </a:ln>
        </p:spPr>
      </p:pic>
      <p:sp>
        <p:nvSpPr>
          <p:cNvPr id="141" name="CustomShape 2"/>
          <p:cNvSpPr/>
          <p:nvPr/>
        </p:nvSpPr>
        <p:spPr>
          <a:xfrm>
            <a:off x="274320" y="6219360"/>
            <a:ext cx="777708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Bettina Vier – https://commons.wikimedia.org/wiki/File:Altenahr_-_8_Tage_nach_der_Flut_-_Volksbank.jpg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2. + 3. Sören Kraft – https://commons.wikimedia.org/wiki/File:Okerstausee_Niedrigwasser.jpg – </a:t>
            </a:r>
            <a:r>
              <a:rPr b="0" lang="en-US" sz="900" spc="-1" strike="noStrike" u="sng">
                <a:solidFill>
                  <a:srgbClr val="0000ff"/>
                </a:solidFill>
                <a:uFillTx/>
                <a:latin typeface="Roboto"/>
                <a:ea typeface="Roboto"/>
                <a:hlinkClick r:id="rId3"/>
              </a:rPr>
              <a:t>CC BY-SA 3.0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4. ILRI – https://www.flickr.com/photos/ilri/24223476605 – </a:t>
            </a:r>
            <a:r>
              <a:rPr b="0" lang="en-US" sz="900" spc="-1" strike="noStrike" u="sng">
                <a:solidFill>
                  <a:srgbClr val="0000ff"/>
                </a:solidFill>
                <a:uFillTx/>
                <a:latin typeface="Roboto"/>
                <a:ea typeface="Roboto"/>
                <a:hlinkClick r:id="rId4"/>
              </a:rPr>
              <a:t>CC BY-NC-ND 2.0</a:t>
            </a:r>
            <a:r>
              <a:rPr b="0" lang="en-US" sz="900" spc="-1" strike="noStrike">
                <a:solidFill>
                  <a:srgbClr val="a6a6a6"/>
                </a:solidFill>
                <a:latin typeface="Roboto"/>
                <a:ea typeface="Roboto"/>
              </a:rPr>
              <a:t>.</a:t>
            </a:r>
            <a:endParaRPr b="0" lang="en-US" sz="900" spc="-1" strike="noStrike">
              <a:latin typeface="Arial"/>
            </a:endParaRPr>
          </a:p>
        </p:txBody>
      </p:sp>
      <p:pic>
        <p:nvPicPr>
          <p:cNvPr id="142" name="" descr=""/>
          <p:cNvPicPr/>
          <p:nvPr/>
        </p:nvPicPr>
        <p:blipFill>
          <a:blip r:embed="rId5"/>
          <a:stretch/>
        </p:blipFill>
        <p:spPr>
          <a:xfrm>
            <a:off x="5716800" y="1765080"/>
            <a:ext cx="3512880" cy="2633040"/>
          </a:xfrm>
          <a:prstGeom prst="rect">
            <a:avLst/>
          </a:prstGeom>
          <a:ln>
            <a:noFill/>
          </a:ln>
        </p:spPr>
      </p:pic>
      <p:pic>
        <p:nvPicPr>
          <p:cNvPr id="143" name="" descr=""/>
          <p:cNvPicPr/>
          <p:nvPr/>
        </p:nvPicPr>
        <p:blipFill>
          <a:blip r:embed="rId6"/>
          <a:stretch/>
        </p:blipFill>
        <p:spPr>
          <a:xfrm>
            <a:off x="9290880" y="1697400"/>
            <a:ext cx="2041920" cy="2724480"/>
          </a:xfrm>
          <a:prstGeom prst="rect">
            <a:avLst/>
          </a:prstGeom>
          <a:ln>
            <a:noFill/>
          </a:ln>
        </p:spPr>
      </p:pic>
      <p:sp>
        <p:nvSpPr>
          <p:cNvPr id="144" name="CustomShape 3"/>
          <p:cNvSpPr/>
          <p:nvPr/>
        </p:nvSpPr>
        <p:spPr>
          <a:xfrm>
            <a:off x="432720" y="1148040"/>
            <a:ext cx="10351440" cy="4921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Floods and Droughts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CustomShape 1"/>
          <p:cNvSpPr/>
          <p:nvPr/>
        </p:nvSpPr>
        <p:spPr>
          <a:xfrm>
            <a:off x="335520" y="764640"/>
            <a:ext cx="10742400" cy="493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pic>
        <p:nvPicPr>
          <p:cNvPr id="146" name="" descr=""/>
          <p:cNvPicPr/>
          <p:nvPr/>
        </p:nvPicPr>
        <p:blipFill>
          <a:blip r:embed="rId1"/>
          <a:stretch/>
        </p:blipFill>
        <p:spPr>
          <a:xfrm>
            <a:off x="457200" y="1765080"/>
            <a:ext cx="4970880" cy="4469400"/>
          </a:xfrm>
          <a:prstGeom prst="rect">
            <a:avLst/>
          </a:prstGeom>
          <a:ln>
            <a:noFill/>
          </a:ln>
        </p:spPr>
      </p:pic>
      <p:sp>
        <p:nvSpPr>
          <p:cNvPr id="147" name="CustomShape 2"/>
          <p:cNvSpPr/>
          <p:nvPr/>
        </p:nvSpPr>
        <p:spPr>
          <a:xfrm>
            <a:off x="274320" y="6219360"/>
            <a:ext cx="777708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Bettina Vier – https://commons.wikimedia.org/wiki/File:Altenahr_-_8_Tage_nach_der_Flut_-_Volksbank.jpg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2. + 3. Sören Kraft – https://commons.wikimedia.org/wiki/File:Okerstausee_Niedrigwasser.jpg – </a:t>
            </a:r>
            <a:r>
              <a:rPr b="0" lang="en-US" sz="900" spc="-1" strike="noStrike" u="sng">
                <a:solidFill>
                  <a:srgbClr val="0000ff"/>
                </a:solidFill>
                <a:uFillTx/>
                <a:latin typeface="Roboto"/>
                <a:ea typeface="Roboto"/>
                <a:hlinkClick r:id="rId3"/>
              </a:rPr>
              <a:t>CC BY-SA 3.0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4. ILRI – https://www.flickr.com/photos/ilri/24223476605 – </a:t>
            </a:r>
            <a:r>
              <a:rPr b="0" lang="en-US" sz="900" spc="-1" strike="noStrike" u="sng">
                <a:solidFill>
                  <a:srgbClr val="0000ff"/>
                </a:solidFill>
                <a:uFillTx/>
                <a:latin typeface="Roboto"/>
                <a:ea typeface="Roboto"/>
                <a:hlinkClick r:id="rId4"/>
              </a:rPr>
              <a:t>CC BY-NC-ND 2.0</a:t>
            </a:r>
            <a:r>
              <a:rPr b="0" lang="en-US" sz="900" spc="-1" strike="noStrike">
                <a:solidFill>
                  <a:srgbClr val="a6a6a6"/>
                </a:solidFill>
                <a:latin typeface="Roboto"/>
                <a:ea typeface="Roboto"/>
              </a:rPr>
              <a:t>.</a:t>
            </a:r>
            <a:endParaRPr b="0" lang="en-US" sz="900" spc="-1" strike="noStrike">
              <a:latin typeface="Arial"/>
            </a:endParaRPr>
          </a:p>
        </p:txBody>
      </p:sp>
      <p:pic>
        <p:nvPicPr>
          <p:cNvPr id="148" name="" descr=""/>
          <p:cNvPicPr/>
          <p:nvPr/>
        </p:nvPicPr>
        <p:blipFill>
          <a:blip r:embed="rId5"/>
          <a:stretch/>
        </p:blipFill>
        <p:spPr>
          <a:xfrm>
            <a:off x="5716800" y="1765080"/>
            <a:ext cx="3512880" cy="2633040"/>
          </a:xfrm>
          <a:prstGeom prst="rect">
            <a:avLst/>
          </a:prstGeom>
          <a:ln>
            <a:noFill/>
          </a:ln>
        </p:spPr>
      </p:pic>
      <p:pic>
        <p:nvPicPr>
          <p:cNvPr id="149" name="" descr=""/>
          <p:cNvPicPr/>
          <p:nvPr/>
        </p:nvPicPr>
        <p:blipFill>
          <a:blip r:embed="rId6"/>
          <a:stretch/>
        </p:blipFill>
        <p:spPr>
          <a:xfrm>
            <a:off x="9290880" y="1697400"/>
            <a:ext cx="2041920" cy="2724480"/>
          </a:xfrm>
          <a:prstGeom prst="rect">
            <a:avLst/>
          </a:prstGeom>
          <a:ln>
            <a:noFill/>
          </a:ln>
        </p:spPr>
      </p:pic>
      <p:pic>
        <p:nvPicPr>
          <p:cNvPr id="150" name="" descr=""/>
          <p:cNvPicPr/>
          <p:nvPr/>
        </p:nvPicPr>
        <p:blipFill>
          <a:blip r:embed="rId7"/>
          <a:srcRect l="0" t="21419" r="0" b="0"/>
          <a:stretch/>
        </p:blipFill>
        <p:spPr>
          <a:xfrm>
            <a:off x="7925760" y="4663440"/>
            <a:ext cx="3407040" cy="2005920"/>
          </a:xfrm>
          <a:prstGeom prst="rect">
            <a:avLst/>
          </a:prstGeom>
          <a:ln>
            <a:noFill/>
          </a:ln>
        </p:spPr>
      </p:pic>
      <p:sp>
        <p:nvSpPr>
          <p:cNvPr id="151" name="CustomShape 3"/>
          <p:cNvSpPr/>
          <p:nvPr/>
        </p:nvSpPr>
        <p:spPr>
          <a:xfrm>
            <a:off x="432720" y="1148040"/>
            <a:ext cx="10351440" cy="4921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Floods and Droughts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CustomShape 1"/>
          <p:cNvSpPr/>
          <p:nvPr/>
        </p:nvSpPr>
        <p:spPr>
          <a:xfrm>
            <a:off x="335520" y="764640"/>
            <a:ext cx="10742400" cy="493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153" name="CustomShape 2"/>
          <p:cNvSpPr/>
          <p:nvPr/>
        </p:nvSpPr>
        <p:spPr>
          <a:xfrm>
            <a:off x="432720" y="1148040"/>
            <a:ext cx="10351440" cy="4921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Famine</a:t>
            </a:r>
            <a:endParaRPr b="0" lang="en-US" sz="2200" spc="-1" strike="noStrike">
              <a:latin typeface="Arial"/>
            </a:endParaRPr>
          </a:p>
        </p:txBody>
      </p:sp>
      <p:sp>
        <p:nvSpPr>
          <p:cNvPr id="154" name="CustomShape 3"/>
          <p:cNvSpPr/>
          <p:nvPr/>
        </p:nvSpPr>
        <p:spPr>
          <a:xfrm>
            <a:off x="263520" y="6356520"/>
            <a:ext cx="777708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Tiia Monto – https://commons.wikimedia.org/wiki/File:Vegetables_in_supermarket.jpg – </a:t>
            </a:r>
            <a:r>
              <a:rPr b="0" lang="en-US" sz="900" spc="-1" strike="noStrike" u="sng">
                <a:solidFill>
                  <a:srgbClr val="0000ff"/>
                </a:solidFill>
                <a:uFillTx/>
                <a:latin typeface="Roboto"/>
                <a:ea typeface="Roboto"/>
                <a:hlinkClick r:id="rId1"/>
              </a:rPr>
              <a:t>CC BY-SA 3.0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2. Martin Shaw – https://commons.wikimedia.org/wiki/File:Vegetable_section_empty_in_a_supermarket_in_Kenmore.jpg –  </a:t>
            </a:r>
            <a:r>
              <a:rPr b="0" lang="en-US" sz="900" spc="-1" strike="noStrike" u="sng">
                <a:solidFill>
                  <a:srgbClr val="0000ff"/>
                </a:solidFill>
                <a:uFillTx/>
                <a:latin typeface="Roboto"/>
                <a:ea typeface="Roboto"/>
                <a:hlinkClick r:id="rId2"/>
              </a:rPr>
              <a:t>CC BY 2.0</a:t>
            </a:r>
            <a:r>
              <a:rPr b="0" lang="en-US" sz="900" spc="-1" strike="noStrike">
                <a:solidFill>
                  <a:srgbClr val="a6a6a6"/>
                </a:solidFill>
                <a:latin typeface="Roboto"/>
                <a:ea typeface="Roboto"/>
              </a:rPr>
              <a:t>.</a:t>
            </a:r>
            <a:endParaRPr b="0" lang="en-US" sz="900" spc="-1" strike="noStrike">
              <a:latin typeface="Arial"/>
            </a:endParaRPr>
          </a:p>
        </p:txBody>
      </p:sp>
      <p:pic>
        <p:nvPicPr>
          <p:cNvPr id="155" name="" descr=""/>
          <p:cNvPicPr/>
          <p:nvPr/>
        </p:nvPicPr>
        <p:blipFill>
          <a:blip r:embed="rId3"/>
          <a:stretch/>
        </p:blipFill>
        <p:spPr>
          <a:xfrm>
            <a:off x="274320" y="2011680"/>
            <a:ext cx="5023800" cy="368928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CustomShape 1"/>
          <p:cNvSpPr/>
          <p:nvPr/>
        </p:nvSpPr>
        <p:spPr>
          <a:xfrm>
            <a:off x="335520" y="764640"/>
            <a:ext cx="10742400" cy="493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157" name="CustomShape 2"/>
          <p:cNvSpPr/>
          <p:nvPr/>
        </p:nvSpPr>
        <p:spPr>
          <a:xfrm>
            <a:off x="432720" y="1148040"/>
            <a:ext cx="10351440" cy="4921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Famine</a:t>
            </a:r>
            <a:endParaRPr b="0" lang="en-US" sz="2200" spc="-1" strike="noStrike">
              <a:latin typeface="Arial"/>
            </a:endParaRPr>
          </a:p>
        </p:txBody>
      </p:sp>
      <p:sp>
        <p:nvSpPr>
          <p:cNvPr id="158" name="CustomShape 3"/>
          <p:cNvSpPr/>
          <p:nvPr/>
        </p:nvSpPr>
        <p:spPr>
          <a:xfrm>
            <a:off x="263520" y="6356520"/>
            <a:ext cx="777708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Tiia Monto – https://commons.wikimedia.org/wiki/File:Vegetables_in_supermarket.jpg – </a:t>
            </a:r>
            <a:r>
              <a:rPr b="0" lang="en-US" sz="900" spc="-1" strike="noStrike" u="sng">
                <a:solidFill>
                  <a:srgbClr val="0000ff"/>
                </a:solidFill>
                <a:uFillTx/>
                <a:latin typeface="Roboto"/>
                <a:ea typeface="Roboto"/>
                <a:hlinkClick r:id="rId1"/>
              </a:rPr>
              <a:t>CC BY-SA 3.0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2. Martin Shaw – https://commons.wikimedia.org/wiki/File:Vegetable_section_empty_in_a_supermarket_in_Kenmore.jpg –  </a:t>
            </a:r>
            <a:r>
              <a:rPr b="0" lang="en-US" sz="900" spc="-1" strike="noStrike" u="sng">
                <a:solidFill>
                  <a:srgbClr val="0000ff"/>
                </a:solidFill>
                <a:uFillTx/>
                <a:latin typeface="Roboto"/>
                <a:ea typeface="Roboto"/>
                <a:hlinkClick r:id="rId2"/>
              </a:rPr>
              <a:t>CC BY 2.0</a:t>
            </a:r>
            <a:r>
              <a:rPr b="0" lang="en-US" sz="900" spc="-1" strike="noStrike">
                <a:solidFill>
                  <a:srgbClr val="a6a6a6"/>
                </a:solidFill>
                <a:latin typeface="Roboto"/>
                <a:ea typeface="Roboto"/>
              </a:rPr>
              <a:t>.</a:t>
            </a:r>
            <a:endParaRPr b="0" lang="en-US" sz="900" spc="-1" strike="noStrike">
              <a:latin typeface="Arial"/>
            </a:endParaRPr>
          </a:p>
        </p:txBody>
      </p:sp>
      <p:pic>
        <p:nvPicPr>
          <p:cNvPr id="159" name="" descr=""/>
          <p:cNvPicPr/>
          <p:nvPr/>
        </p:nvPicPr>
        <p:blipFill>
          <a:blip r:embed="rId3"/>
          <a:stretch/>
        </p:blipFill>
        <p:spPr>
          <a:xfrm>
            <a:off x="274320" y="2011680"/>
            <a:ext cx="5023800" cy="3689280"/>
          </a:xfrm>
          <a:prstGeom prst="rect">
            <a:avLst/>
          </a:prstGeom>
          <a:ln>
            <a:noFill/>
          </a:ln>
        </p:spPr>
      </p:pic>
      <p:pic>
        <p:nvPicPr>
          <p:cNvPr id="160" name="" descr=""/>
          <p:cNvPicPr/>
          <p:nvPr/>
        </p:nvPicPr>
        <p:blipFill>
          <a:blip r:embed="rId4"/>
          <a:stretch/>
        </p:blipFill>
        <p:spPr>
          <a:xfrm>
            <a:off x="6583680" y="2103120"/>
            <a:ext cx="4749480" cy="3560760"/>
          </a:xfrm>
          <a:prstGeom prst="rect">
            <a:avLst/>
          </a:prstGeom>
          <a:ln>
            <a:noFill/>
          </a:ln>
        </p:spPr>
      </p:pic>
      <p:sp>
        <p:nvSpPr>
          <p:cNvPr id="161" name="CustomShape 4"/>
          <p:cNvSpPr/>
          <p:nvPr/>
        </p:nvSpPr>
        <p:spPr>
          <a:xfrm>
            <a:off x="5577840" y="3657600"/>
            <a:ext cx="817560" cy="177480"/>
          </a:xfrm>
          <a:custGeom>
            <a:avLst/>
            <a:gdLst/>
            <a:ahLst/>
            <a:rect l="l" t="t" r="r" b="b"/>
            <a:pathLst>
              <a:path w="2288" h="510">
                <a:moveTo>
                  <a:pt x="0" y="127"/>
                </a:moveTo>
                <a:lnTo>
                  <a:pt x="1715" y="127"/>
                </a:lnTo>
                <a:lnTo>
                  <a:pt x="1715" y="0"/>
                </a:lnTo>
                <a:lnTo>
                  <a:pt x="2287" y="254"/>
                </a:lnTo>
                <a:lnTo>
                  <a:pt x="1715" y="509"/>
                </a:lnTo>
                <a:lnTo>
                  <a:pt x="1715" y="381"/>
                </a:lnTo>
                <a:lnTo>
                  <a:pt x="0" y="381"/>
                </a:lnTo>
                <a:lnTo>
                  <a:pt x="0" y="127"/>
                </a:lnTo>
              </a:path>
            </a:pathLst>
          </a:custGeom>
          <a:solidFill>
            <a:srgbClr val="729fcf"/>
          </a:solidFill>
          <a:ln>
            <a:solidFill>
              <a:srgbClr val="3465a4"/>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CustomShape 1"/>
          <p:cNvSpPr/>
          <p:nvPr/>
        </p:nvSpPr>
        <p:spPr>
          <a:xfrm>
            <a:off x="335520" y="764640"/>
            <a:ext cx="10742400" cy="493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163" name="CustomShape 2"/>
          <p:cNvSpPr/>
          <p:nvPr/>
        </p:nvSpPr>
        <p:spPr>
          <a:xfrm>
            <a:off x="432720" y="1148040"/>
            <a:ext cx="10351440" cy="4921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Wildfires</a:t>
            </a:r>
            <a:endParaRPr b="0" lang="en-US" sz="2200" spc="-1" strike="noStrike">
              <a:latin typeface="Arial"/>
            </a:endParaRPr>
          </a:p>
        </p:txBody>
      </p:sp>
      <p:sp>
        <p:nvSpPr>
          <p:cNvPr id="164" name="CustomShape 3"/>
          <p:cNvSpPr/>
          <p:nvPr/>
        </p:nvSpPr>
        <p:spPr>
          <a:xfrm>
            <a:off x="263520" y="6356520"/>
            <a:ext cx="777708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Bruce Detorres – https://www.flickr.com/photos/brucedetorres/49352689768 – Public Domain.</a:t>
            </a:r>
            <a:endParaRPr b="0" lang="en-US" sz="900" spc="-1" strike="noStrike">
              <a:latin typeface="Arial"/>
            </a:endParaRPr>
          </a:p>
          <a:p>
            <a:pPr>
              <a:lnSpc>
                <a:spcPct val="100000"/>
              </a:lnSpc>
            </a:pPr>
            <a:r>
              <a:rPr b="0" lang="en-US" sz="900" spc="-1" strike="noStrike">
                <a:solidFill>
                  <a:srgbClr val="a6a6a6"/>
                </a:solidFill>
                <a:latin typeface="Roboto"/>
                <a:ea typeface="Roboto"/>
              </a:rPr>
              <a:t>2. slworking2 – https://www.flickr.com/photos/slworking/29034137667 –  </a:t>
            </a:r>
            <a:r>
              <a:rPr b="0" lang="en-US" sz="900" spc="-1" strike="noStrike" u="sng">
                <a:solidFill>
                  <a:srgbClr val="0000ff"/>
                </a:solidFill>
                <a:uFillTx/>
                <a:latin typeface="Roboto"/>
                <a:ea typeface="Roboto"/>
                <a:hlinkClick r:id="rId1"/>
              </a:rPr>
              <a:t>CC BY-NC-SA 2.0</a:t>
            </a:r>
            <a:r>
              <a:rPr b="0" lang="en-US" sz="900" spc="-1" strike="noStrike">
                <a:solidFill>
                  <a:srgbClr val="a6a6a6"/>
                </a:solidFill>
                <a:latin typeface="Roboto"/>
                <a:ea typeface="Roboto"/>
              </a:rPr>
              <a:t>.</a:t>
            </a:r>
            <a:endParaRPr b="0" lang="en-US" sz="900" spc="-1" strike="noStrike">
              <a:latin typeface="Arial"/>
            </a:endParaRPr>
          </a:p>
        </p:txBody>
      </p:sp>
      <p:pic>
        <p:nvPicPr>
          <p:cNvPr id="165" name="" descr=""/>
          <p:cNvPicPr/>
          <p:nvPr/>
        </p:nvPicPr>
        <p:blipFill>
          <a:blip r:embed="rId2"/>
          <a:stretch/>
        </p:blipFill>
        <p:spPr>
          <a:xfrm>
            <a:off x="457200" y="1730160"/>
            <a:ext cx="3571920" cy="2379240"/>
          </a:xfrm>
          <a:prstGeom prst="rect">
            <a:avLst/>
          </a:prstGeom>
          <a:ln>
            <a:noFill/>
          </a:ln>
        </p:spPr>
      </p:pic>
      <p:pic>
        <p:nvPicPr>
          <p:cNvPr id="166" name="" descr=""/>
          <p:cNvPicPr/>
          <p:nvPr/>
        </p:nvPicPr>
        <p:blipFill>
          <a:blip r:embed="rId3"/>
          <a:stretch/>
        </p:blipFill>
        <p:spPr>
          <a:xfrm>
            <a:off x="4564080" y="1737360"/>
            <a:ext cx="6494760" cy="432792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License</a:t>
            </a:r>
            <a:endParaRPr b="0" lang="en-US" sz="2400" spc="-1" strike="noStrike">
              <a:latin typeface="Arial"/>
            </a:endParaRPr>
          </a:p>
        </p:txBody>
      </p:sp>
      <p:sp>
        <p:nvSpPr>
          <p:cNvPr id="101" name="CustomShape 2"/>
          <p:cNvSpPr/>
          <p:nvPr/>
        </p:nvSpPr>
        <p:spPr>
          <a:xfrm>
            <a:off x="335520" y="1268280"/>
            <a:ext cx="10740240" cy="50277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CustomShape 1"/>
          <p:cNvSpPr/>
          <p:nvPr/>
        </p:nvSpPr>
        <p:spPr>
          <a:xfrm>
            <a:off x="335520" y="764640"/>
            <a:ext cx="10742400" cy="493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168" name="CustomShape 2"/>
          <p:cNvSpPr/>
          <p:nvPr/>
        </p:nvSpPr>
        <p:spPr>
          <a:xfrm>
            <a:off x="432720" y="1148040"/>
            <a:ext cx="10351440" cy="4921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Rising Sea Level</a:t>
            </a:r>
            <a:endParaRPr b="0" lang="en-US" sz="2200" spc="-1" strike="noStrike">
              <a:latin typeface="Arial"/>
            </a:endParaRPr>
          </a:p>
        </p:txBody>
      </p:sp>
      <p:sp>
        <p:nvSpPr>
          <p:cNvPr id="169" name="CustomShape 3"/>
          <p:cNvSpPr/>
          <p:nvPr/>
        </p:nvSpPr>
        <p:spPr>
          <a:xfrm>
            <a:off x="263520" y="6492240"/>
            <a:ext cx="108867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M. Haasnoot, G. Winter, S. Brown, R. J. Dawson, P. J. Ward, D. Eilander (2021.) Long-term sea-level rise necessitates a commitment to adaptation: A first order assessment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 – </a:t>
            </a:r>
            <a:r>
              <a:rPr b="0" lang="en-US" sz="900" spc="-1" strike="noStrike" u="sng">
                <a:solidFill>
                  <a:srgbClr val="0000ff"/>
                </a:solidFill>
                <a:uFillTx/>
                <a:latin typeface="Roboto"/>
                <a:ea typeface="Roboto"/>
                <a:hlinkClick r:id="rId2"/>
              </a:rPr>
              <a:t>CC BY-NC-ND 4.0</a:t>
            </a:r>
            <a:r>
              <a:rPr b="0" lang="en-US" sz="900" spc="-1" strike="noStrike">
                <a:solidFill>
                  <a:srgbClr val="a6a6a6"/>
                </a:solidFill>
                <a:latin typeface="Roboto"/>
                <a:ea typeface="Roboto"/>
              </a:rPr>
              <a:t>.</a:t>
            </a:r>
            <a:endParaRPr b="0" lang="en-US" sz="900" spc="-1" strike="noStrike">
              <a:latin typeface="Arial"/>
            </a:endParaRPr>
          </a:p>
        </p:txBody>
      </p:sp>
      <p:pic>
        <p:nvPicPr>
          <p:cNvPr id="170" name="" descr=""/>
          <p:cNvPicPr/>
          <p:nvPr/>
        </p:nvPicPr>
        <p:blipFill>
          <a:blip r:embed="rId3"/>
          <a:stretch/>
        </p:blipFill>
        <p:spPr>
          <a:xfrm>
            <a:off x="1920240" y="1980360"/>
            <a:ext cx="8026560" cy="404928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CustomShape 1"/>
          <p:cNvSpPr/>
          <p:nvPr/>
        </p:nvSpPr>
        <p:spPr>
          <a:xfrm>
            <a:off x="335520" y="764640"/>
            <a:ext cx="10742400" cy="493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172" name="CustomShape 2"/>
          <p:cNvSpPr/>
          <p:nvPr/>
        </p:nvSpPr>
        <p:spPr>
          <a:xfrm>
            <a:off x="432720" y="1148040"/>
            <a:ext cx="10351440" cy="4921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Rising Sea Level</a:t>
            </a:r>
            <a:endParaRPr b="0" lang="en-US" sz="2200" spc="-1" strike="noStrike">
              <a:latin typeface="Arial"/>
            </a:endParaRPr>
          </a:p>
        </p:txBody>
      </p:sp>
      <p:sp>
        <p:nvSpPr>
          <p:cNvPr id="173" name="CustomShape 3"/>
          <p:cNvSpPr/>
          <p:nvPr/>
        </p:nvSpPr>
        <p:spPr>
          <a:xfrm>
            <a:off x="335520" y="1268280"/>
            <a:ext cx="10742400" cy="50299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What’s the problem? </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CustomShape 1"/>
          <p:cNvSpPr/>
          <p:nvPr/>
        </p:nvSpPr>
        <p:spPr>
          <a:xfrm>
            <a:off x="335520" y="764640"/>
            <a:ext cx="10742400" cy="493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175" name="CustomShape 2"/>
          <p:cNvSpPr/>
          <p:nvPr/>
        </p:nvSpPr>
        <p:spPr>
          <a:xfrm>
            <a:off x="432720" y="1148040"/>
            <a:ext cx="10351440" cy="4921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Rising Sea Level</a:t>
            </a:r>
            <a:endParaRPr b="0" lang="en-US" sz="2200" spc="-1" strike="noStrike">
              <a:latin typeface="Arial"/>
            </a:endParaRPr>
          </a:p>
        </p:txBody>
      </p:sp>
      <p:sp>
        <p:nvSpPr>
          <p:cNvPr id="176" name="CustomShape 3"/>
          <p:cNvSpPr/>
          <p:nvPr/>
        </p:nvSpPr>
        <p:spPr>
          <a:xfrm>
            <a:off x="335520" y="1268280"/>
            <a:ext cx="10742400" cy="50299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What’s the problem? </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177" name="CustomShape 4"/>
          <p:cNvSpPr/>
          <p:nvPr/>
        </p:nvSpPr>
        <p:spPr>
          <a:xfrm>
            <a:off x="640080" y="3840480"/>
            <a:ext cx="1091880" cy="360360"/>
          </a:xfrm>
          <a:prstGeom prst="rect">
            <a:avLst/>
          </a:prstGeom>
          <a:solidFill>
            <a:srgbClr val="729fcf"/>
          </a:solidFill>
          <a:ln>
            <a:solidFill>
              <a:srgbClr val="3465a4"/>
            </a:solidFill>
          </a:ln>
        </p:spPr>
        <p:style>
          <a:lnRef idx="0"/>
          <a:fillRef idx="0"/>
          <a:effectRef idx="0"/>
          <a:fontRef idx="minor"/>
        </p:style>
      </p:sp>
      <p:sp>
        <p:nvSpPr>
          <p:cNvPr id="178" name="CustomShape 5"/>
          <p:cNvSpPr/>
          <p:nvPr/>
        </p:nvSpPr>
        <p:spPr>
          <a:xfrm rot="10814400">
            <a:off x="1460880" y="3756600"/>
            <a:ext cx="1001520" cy="448920"/>
          </a:xfrm>
          <a:custGeom>
            <a:avLst/>
            <a:gdLst/>
            <a:ahLst/>
            <a:rect l="l" t="t" r="r" b="b"/>
            <a:pathLst>
              <a:path w="2799" h="1266">
                <a:moveTo>
                  <a:pt x="0" y="3"/>
                </a:moveTo>
                <a:lnTo>
                  <a:pt x="2798" y="0"/>
                </a:lnTo>
                <a:lnTo>
                  <a:pt x="1848" y="1264"/>
                </a:lnTo>
                <a:lnTo>
                  <a:pt x="951" y="1265"/>
                </a:lnTo>
                <a:lnTo>
                  <a:pt x="0" y="3"/>
                </a:lnTo>
              </a:path>
            </a:pathLst>
          </a:custGeom>
          <a:solidFill>
            <a:srgbClr val="808080"/>
          </a:solidFill>
          <a:ln>
            <a:solidFill>
              <a:srgbClr val="3465a4"/>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CustomShape 1"/>
          <p:cNvSpPr/>
          <p:nvPr/>
        </p:nvSpPr>
        <p:spPr>
          <a:xfrm>
            <a:off x="335520" y="764640"/>
            <a:ext cx="10742400" cy="493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180" name="CustomShape 2"/>
          <p:cNvSpPr/>
          <p:nvPr/>
        </p:nvSpPr>
        <p:spPr>
          <a:xfrm>
            <a:off x="432720" y="1148040"/>
            <a:ext cx="10351440" cy="4921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Rising Sea Level</a:t>
            </a:r>
            <a:endParaRPr b="0" lang="en-US" sz="2200" spc="-1" strike="noStrike">
              <a:latin typeface="Arial"/>
            </a:endParaRPr>
          </a:p>
        </p:txBody>
      </p:sp>
      <p:sp>
        <p:nvSpPr>
          <p:cNvPr id="181" name="CustomShape 3"/>
          <p:cNvSpPr/>
          <p:nvPr/>
        </p:nvSpPr>
        <p:spPr>
          <a:xfrm>
            <a:off x="335520" y="1268280"/>
            <a:ext cx="10742400" cy="50299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What’s the problem? </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182" name="CustomShape 4"/>
          <p:cNvSpPr/>
          <p:nvPr/>
        </p:nvSpPr>
        <p:spPr>
          <a:xfrm>
            <a:off x="640080" y="3840480"/>
            <a:ext cx="1091880" cy="360360"/>
          </a:xfrm>
          <a:prstGeom prst="rect">
            <a:avLst/>
          </a:prstGeom>
          <a:solidFill>
            <a:srgbClr val="729fcf"/>
          </a:solidFill>
          <a:ln>
            <a:solidFill>
              <a:srgbClr val="3465a4"/>
            </a:solidFill>
          </a:ln>
        </p:spPr>
        <p:style>
          <a:lnRef idx="0"/>
          <a:fillRef idx="0"/>
          <a:effectRef idx="0"/>
          <a:fontRef idx="minor"/>
        </p:style>
      </p:sp>
      <p:sp>
        <p:nvSpPr>
          <p:cNvPr id="183" name="CustomShape 5"/>
          <p:cNvSpPr/>
          <p:nvPr/>
        </p:nvSpPr>
        <p:spPr>
          <a:xfrm rot="10814400">
            <a:off x="1460880" y="3756600"/>
            <a:ext cx="1001520" cy="448920"/>
          </a:xfrm>
          <a:custGeom>
            <a:avLst/>
            <a:gdLst/>
            <a:ahLst/>
            <a:rect l="l" t="t" r="r" b="b"/>
            <a:pathLst>
              <a:path w="2799" h="1266">
                <a:moveTo>
                  <a:pt x="0" y="3"/>
                </a:moveTo>
                <a:lnTo>
                  <a:pt x="2798" y="0"/>
                </a:lnTo>
                <a:lnTo>
                  <a:pt x="1848" y="1264"/>
                </a:lnTo>
                <a:lnTo>
                  <a:pt x="951" y="1265"/>
                </a:lnTo>
                <a:lnTo>
                  <a:pt x="0" y="3"/>
                </a:lnTo>
              </a:path>
            </a:pathLst>
          </a:custGeom>
          <a:solidFill>
            <a:srgbClr val="808080"/>
          </a:solidFill>
          <a:ln>
            <a:solidFill>
              <a:srgbClr val="3465a4"/>
            </a:solidFill>
          </a:ln>
        </p:spPr>
        <p:style>
          <a:lnRef idx="0"/>
          <a:fillRef idx="0"/>
          <a:effectRef idx="0"/>
          <a:fontRef idx="minor"/>
        </p:style>
      </p:sp>
      <p:sp>
        <p:nvSpPr>
          <p:cNvPr id="184" name="CustomShape 6"/>
          <p:cNvSpPr/>
          <p:nvPr/>
        </p:nvSpPr>
        <p:spPr>
          <a:xfrm>
            <a:off x="2743200" y="3657600"/>
            <a:ext cx="1091880" cy="543240"/>
          </a:xfrm>
          <a:prstGeom prst="rect">
            <a:avLst/>
          </a:prstGeom>
          <a:solidFill>
            <a:srgbClr val="729fcf"/>
          </a:solidFill>
          <a:ln>
            <a:solidFill>
              <a:srgbClr val="3465a4"/>
            </a:solidFill>
          </a:ln>
        </p:spPr>
        <p:style>
          <a:lnRef idx="0"/>
          <a:fillRef idx="0"/>
          <a:effectRef idx="0"/>
          <a:fontRef idx="minor"/>
        </p:style>
      </p:sp>
      <p:sp>
        <p:nvSpPr>
          <p:cNvPr id="185" name="CustomShape 7"/>
          <p:cNvSpPr/>
          <p:nvPr/>
        </p:nvSpPr>
        <p:spPr>
          <a:xfrm rot="10814400">
            <a:off x="3290040" y="3568680"/>
            <a:ext cx="1275120" cy="635760"/>
          </a:xfrm>
          <a:custGeom>
            <a:avLst/>
            <a:gdLst/>
            <a:ahLst/>
            <a:rect l="l" t="t" r="r" b="b"/>
            <a:pathLst>
              <a:path w="3559" h="1786">
                <a:moveTo>
                  <a:pt x="0" y="5"/>
                </a:moveTo>
                <a:lnTo>
                  <a:pt x="3558" y="0"/>
                </a:lnTo>
                <a:lnTo>
                  <a:pt x="2350" y="1783"/>
                </a:lnTo>
                <a:lnTo>
                  <a:pt x="1209" y="1785"/>
                </a:lnTo>
                <a:lnTo>
                  <a:pt x="0" y="5"/>
                </a:lnTo>
              </a:path>
            </a:pathLst>
          </a:custGeom>
          <a:solidFill>
            <a:srgbClr val="808080"/>
          </a:solidFill>
          <a:ln>
            <a:solidFill>
              <a:srgbClr val="3465a4"/>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CustomShape 1"/>
          <p:cNvSpPr/>
          <p:nvPr/>
        </p:nvSpPr>
        <p:spPr>
          <a:xfrm>
            <a:off x="335520" y="764640"/>
            <a:ext cx="10742400" cy="493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187" name="CustomShape 2"/>
          <p:cNvSpPr/>
          <p:nvPr/>
        </p:nvSpPr>
        <p:spPr>
          <a:xfrm>
            <a:off x="432720" y="1148040"/>
            <a:ext cx="10351440" cy="4921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Rising Sea Level</a:t>
            </a:r>
            <a:endParaRPr b="0" lang="en-US" sz="2200" spc="-1" strike="noStrike">
              <a:latin typeface="Arial"/>
            </a:endParaRPr>
          </a:p>
        </p:txBody>
      </p:sp>
      <p:sp>
        <p:nvSpPr>
          <p:cNvPr id="188" name="CustomShape 3"/>
          <p:cNvSpPr/>
          <p:nvPr/>
        </p:nvSpPr>
        <p:spPr>
          <a:xfrm>
            <a:off x="335520" y="1268280"/>
            <a:ext cx="10742400" cy="50299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What’s the problem? </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189" name="CustomShape 4"/>
          <p:cNvSpPr/>
          <p:nvPr/>
        </p:nvSpPr>
        <p:spPr>
          <a:xfrm>
            <a:off x="640080" y="3840480"/>
            <a:ext cx="1091880" cy="360360"/>
          </a:xfrm>
          <a:prstGeom prst="rect">
            <a:avLst/>
          </a:prstGeom>
          <a:solidFill>
            <a:srgbClr val="729fcf"/>
          </a:solidFill>
          <a:ln>
            <a:solidFill>
              <a:srgbClr val="3465a4"/>
            </a:solidFill>
          </a:ln>
        </p:spPr>
        <p:style>
          <a:lnRef idx="0"/>
          <a:fillRef idx="0"/>
          <a:effectRef idx="0"/>
          <a:fontRef idx="minor"/>
        </p:style>
      </p:sp>
      <p:sp>
        <p:nvSpPr>
          <p:cNvPr id="190" name="CustomShape 5"/>
          <p:cNvSpPr/>
          <p:nvPr/>
        </p:nvSpPr>
        <p:spPr>
          <a:xfrm rot="10814400">
            <a:off x="1460880" y="3756600"/>
            <a:ext cx="1001520" cy="448920"/>
          </a:xfrm>
          <a:custGeom>
            <a:avLst/>
            <a:gdLst/>
            <a:ahLst/>
            <a:rect l="l" t="t" r="r" b="b"/>
            <a:pathLst>
              <a:path w="2799" h="1266">
                <a:moveTo>
                  <a:pt x="0" y="3"/>
                </a:moveTo>
                <a:lnTo>
                  <a:pt x="2798" y="0"/>
                </a:lnTo>
                <a:lnTo>
                  <a:pt x="1848" y="1264"/>
                </a:lnTo>
                <a:lnTo>
                  <a:pt x="951" y="1265"/>
                </a:lnTo>
                <a:lnTo>
                  <a:pt x="0" y="3"/>
                </a:lnTo>
              </a:path>
            </a:pathLst>
          </a:custGeom>
          <a:solidFill>
            <a:srgbClr val="808080"/>
          </a:solidFill>
          <a:ln>
            <a:solidFill>
              <a:srgbClr val="3465a4"/>
            </a:solidFill>
          </a:ln>
        </p:spPr>
        <p:style>
          <a:lnRef idx="0"/>
          <a:fillRef idx="0"/>
          <a:effectRef idx="0"/>
          <a:fontRef idx="minor"/>
        </p:style>
      </p:sp>
      <p:sp>
        <p:nvSpPr>
          <p:cNvPr id="191" name="CustomShape 6"/>
          <p:cNvSpPr/>
          <p:nvPr/>
        </p:nvSpPr>
        <p:spPr>
          <a:xfrm>
            <a:off x="2743200" y="3657600"/>
            <a:ext cx="1091880" cy="543240"/>
          </a:xfrm>
          <a:prstGeom prst="rect">
            <a:avLst/>
          </a:prstGeom>
          <a:solidFill>
            <a:srgbClr val="729fcf"/>
          </a:solidFill>
          <a:ln>
            <a:solidFill>
              <a:srgbClr val="3465a4"/>
            </a:solidFill>
          </a:ln>
        </p:spPr>
        <p:style>
          <a:lnRef idx="0"/>
          <a:fillRef idx="0"/>
          <a:effectRef idx="0"/>
          <a:fontRef idx="minor"/>
        </p:style>
      </p:sp>
      <p:sp>
        <p:nvSpPr>
          <p:cNvPr id="192" name="CustomShape 7"/>
          <p:cNvSpPr/>
          <p:nvPr/>
        </p:nvSpPr>
        <p:spPr>
          <a:xfrm rot="10814400">
            <a:off x="3290040" y="3568680"/>
            <a:ext cx="1275120" cy="635760"/>
          </a:xfrm>
          <a:custGeom>
            <a:avLst/>
            <a:gdLst/>
            <a:ahLst/>
            <a:rect l="l" t="t" r="r" b="b"/>
            <a:pathLst>
              <a:path w="3559" h="1786">
                <a:moveTo>
                  <a:pt x="0" y="5"/>
                </a:moveTo>
                <a:lnTo>
                  <a:pt x="3558" y="0"/>
                </a:lnTo>
                <a:lnTo>
                  <a:pt x="2350" y="1783"/>
                </a:lnTo>
                <a:lnTo>
                  <a:pt x="1209" y="1785"/>
                </a:lnTo>
                <a:lnTo>
                  <a:pt x="0" y="5"/>
                </a:lnTo>
              </a:path>
            </a:pathLst>
          </a:custGeom>
          <a:solidFill>
            <a:srgbClr val="808080"/>
          </a:solidFill>
          <a:ln>
            <a:solidFill>
              <a:srgbClr val="3465a4"/>
            </a:solidFill>
          </a:ln>
        </p:spPr>
        <p:style>
          <a:lnRef idx="0"/>
          <a:fillRef idx="0"/>
          <a:effectRef idx="0"/>
          <a:fontRef idx="minor"/>
        </p:style>
      </p:sp>
      <p:sp>
        <p:nvSpPr>
          <p:cNvPr id="193" name="CustomShape 8"/>
          <p:cNvSpPr/>
          <p:nvPr/>
        </p:nvSpPr>
        <p:spPr>
          <a:xfrm>
            <a:off x="5029200" y="3383280"/>
            <a:ext cx="1366200" cy="833040"/>
          </a:xfrm>
          <a:prstGeom prst="rect">
            <a:avLst/>
          </a:prstGeom>
          <a:solidFill>
            <a:srgbClr val="729fcf"/>
          </a:solidFill>
          <a:ln>
            <a:solidFill>
              <a:srgbClr val="3465a4"/>
            </a:solidFill>
          </a:ln>
        </p:spPr>
        <p:style>
          <a:lnRef idx="0"/>
          <a:fillRef idx="0"/>
          <a:effectRef idx="0"/>
          <a:fontRef idx="minor"/>
        </p:style>
      </p:sp>
      <p:sp>
        <p:nvSpPr>
          <p:cNvPr id="194" name="CustomShape 9"/>
          <p:cNvSpPr/>
          <p:nvPr/>
        </p:nvSpPr>
        <p:spPr>
          <a:xfrm rot="10814400">
            <a:off x="5762520" y="3203640"/>
            <a:ext cx="1727640" cy="1012680"/>
          </a:xfrm>
          <a:custGeom>
            <a:avLst/>
            <a:gdLst/>
            <a:ahLst/>
            <a:rect l="l" t="t" r="r" b="b"/>
            <a:pathLst>
              <a:path w="4816" h="2834">
                <a:moveTo>
                  <a:pt x="0" y="5"/>
                </a:moveTo>
                <a:lnTo>
                  <a:pt x="4815" y="0"/>
                </a:lnTo>
                <a:lnTo>
                  <a:pt x="3182" y="2831"/>
                </a:lnTo>
                <a:lnTo>
                  <a:pt x="1638" y="2833"/>
                </a:lnTo>
                <a:lnTo>
                  <a:pt x="0" y="5"/>
                </a:lnTo>
              </a:path>
            </a:pathLst>
          </a:custGeom>
          <a:solidFill>
            <a:srgbClr val="808080"/>
          </a:solidFill>
          <a:ln>
            <a:solidFill>
              <a:srgbClr val="3465a4"/>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CustomShape 1"/>
          <p:cNvSpPr/>
          <p:nvPr/>
        </p:nvSpPr>
        <p:spPr>
          <a:xfrm>
            <a:off x="335520" y="764640"/>
            <a:ext cx="10742400" cy="493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196" name="CustomShape 2"/>
          <p:cNvSpPr/>
          <p:nvPr/>
        </p:nvSpPr>
        <p:spPr>
          <a:xfrm>
            <a:off x="432720" y="1148040"/>
            <a:ext cx="10351440" cy="4921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Rising Sea Level</a:t>
            </a:r>
            <a:endParaRPr b="0" lang="en-US" sz="2200" spc="-1" strike="noStrike">
              <a:latin typeface="Arial"/>
            </a:endParaRPr>
          </a:p>
        </p:txBody>
      </p:sp>
      <p:sp>
        <p:nvSpPr>
          <p:cNvPr id="197" name="CustomShape 3"/>
          <p:cNvSpPr/>
          <p:nvPr/>
        </p:nvSpPr>
        <p:spPr>
          <a:xfrm>
            <a:off x="335520" y="1268280"/>
            <a:ext cx="10742400" cy="50299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What’s the problem? </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198" name="CustomShape 4"/>
          <p:cNvSpPr/>
          <p:nvPr/>
        </p:nvSpPr>
        <p:spPr>
          <a:xfrm rot="10814400">
            <a:off x="8786160" y="3021480"/>
            <a:ext cx="2092680" cy="1200240"/>
          </a:xfrm>
          <a:custGeom>
            <a:avLst/>
            <a:gdLst/>
            <a:ahLst/>
            <a:rect l="l" t="t" r="r" b="b"/>
            <a:pathLst>
              <a:path w="5830" h="3355">
                <a:moveTo>
                  <a:pt x="0" y="6"/>
                </a:moveTo>
                <a:lnTo>
                  <a:pt x="5829" y="0"/>
                </a:lnTo>
                <a:lnTo>
                  <a:pt x="3852" y="3352"/>
                </a:lnTo>
                <a:lnTo>
                  <a:pt x="1982" y="3354"/>
                </a:lnTo>
                <a:lnTo>
                  <a:pt x="0" y="6"/>
                </a:lnTo>
              </a:path>
            </a:pathLst>
          </a:custGeom>
          <a:solidFill>
            <a:srgbClr val="808080"/>
          </a:solidFill>
          <a:ln>
            <a:solidFill>
              <a:srgbClr val="3465a4"/>
            </a:solidFill>
          </a:ln>
        </p:spPr>
        <p:style>
          <a:lnRef idx="0"/>
          <a:fillRef idx="0"/>
          <a:effectRef idx="0"/>
          <a:fontRef idx="minor"/>
        </p:style>
      </p:sp>
      <p:sp>
        <p:nvSpPr>
          <p:cNvPr id="199" name="CustomShape 5"/>
          <p:cNvSpPr/>
          <p:nvPr/>
        </p:nvSpPr>
        <p:spPr>
          <a:xfrm>
            <a:off x="640080" y="3840480"/>
            <a:ext cx="1091880" cy="360360"/>
          </a:xfrm>
          <a:prstGeom prst="rect">
            <a:avLst/>
          </a:prstGeom>
          <a:solidFill>
            <a:srgbClr val="729fcf"/>
          </a:solidFill>
          <a:ln>
            <a:solidFill>
              <a:srgbClr val="3465a4"/>
            </a:solidFill>
          </a:ln>
        </p:spPr>
        <p:style>
          <a:lnRef idx="0"/>
          <a:fillRef idx="0"/>
          <a:effectRef idx="0"/>
          <a:fontRef idx="minor"/>
        </p:style>
      </p:sp>
      <p:sp>
        <p:nvSpPr>
          <p:cNvPr id="200" name="CustomShape 6"/>
          <p:cNvSpPr/>
          <p:nvPr/>
        </p:nvSpPr>
        <p:spPr>
          <a:xfrm rot="10814400">
            <a:off x="1460880" y="3756600"/>
            <a:ext cx="1001520" cy="448920"/>
          </a:xfrm>
          <a:custGeom>
            <a:avLst/>
            <a:gdLst/>
            <a:ahLst/>
            <a:rect l="l" t="t" r="r" b="b"/>
            <a:pathLst>
              <a:path w="2799" h="1266">
                <a:moveTo>
                  <a:pt x="0" y="3"/>
                </a:moveTo>
                <a:lnTo>
                  <a:pt x="2798" y="0"/>
                </a:lnTo>
                <a:lnTo>
                  <a:pt x="1848" y="1264"/>
                </a:lnTo>
                <a:lnTo>
                  <a:pt x="951" y="1265"/>
                </a:lnTo>
                <a:lnTo>
                  <a:pt x="0" y="3"/>
                </a:lnTo>
              </a:path>
            </a:pathLst>
          </a:custGeom>
          <a:solidFill>
            <a:srgbClr val="808080"/>
          </a:solidFill>
          <a:ln>
            <a:solidFill>
              <a:srgbClr val="3465a4"/>
            </a:solidFill>
          </a:ln>
        </p:spPr>
        <p:style>
          <a:lnRef idx="0"/>
          <a:fillRef idx="0"/>
          <a:effectRef idx="0"/>
          <a:fontRef idx="minor"/>
        </p:style>
      </p:sp>
      <p:sp>
        <p:nvSpPr>
          <p:cNvPr id="201" name="CustomShape 7"/>
          <p:cNvSpPr/>
          <p:nvPr/>
        </p:nvSpPr>
        <p:spPr>
          <a:xfrm>
            <a:off x="2743200" y="3657600"/>
            <a:ext cx="1091880" cy="543240"/>
          </a:xfrm>
          <a:prstGeom prst="rect">
            <a:avLst/>
          </a:prstGeom>
          <a:solidFill>
            <a:srgbClr val="729fcf"/>
          </a:solidFill>
          <a:ln>
            <a:solidFill>
              <a:srgbClr val="3465a4"/>
            </a:solidFill>
          </a:ln>
        </p:spPr>
        <p:style>
          <a:lnRef idx="0"/>
          <a:fillRef idx="0"/>
          <a:effectRef idx="0"/>
          <a:fontRef idx="minor"/>
        </p:style>
      </p:sp>
      <p:sp>
        <p:nvSpPr>
          <p:cNvPr id="202" name="CustomShape 8"/>
          <p:cNvSpPr/>
          <p:nvPr/>
        </p:nvSpPr>
        <p:spPr>
          <a:xfrm rot="10814400">
            <a:off x="3290040" y="3568680"/>
            <a:ext cx="1275120" cy="635760"/>
          </a:xfrm>
          <a:custGeom>
            <a:avLst/>
            <a:gdLst/>
            <a:ahLst/>
            <a:rect l="l" t="t" r="r" b="b"/>
            <a:pathLst>
              <a:path w="3559" h="1786">
                <a:moveTo>
                  <a:pt x="0" y="5"/>
                </a:moveTo>
                <a:lnTo>
                  <a:pt x="3558" y="0"/>
                </a:lnTo>
                <a:lnTo>
                  <a:pt x="2350" y="1783"/>
                </a:lnTo>
                <a:lnTo>
                  <a:pt x="1209" y="1785"/>
                </a:lnTo>
                <a:lnTo>
                  <a:pt x="0" y="5"/>
                </a:lnTo>
              </a:path>
            </a:pathLst>
          </a:custGeom>
          <a:solidFill>
            <a:srgbClr val="808080"/>
          </a:solidFill>
          <a:ln>
            <a:solidFill>
              <a:srgbClr val="3465a4"/>
            </a:solidFill>
          </a:ln>
        </p:spPr>
        <p:style>
          <a:lnRef idx="0"/>
          <a:fillRef idx="0"/>
          <a:effectRef idx="0"/>
          <a:fontRef idx="minor"/>
        </p:style>
      </p:sp>
      <p:sp>
        <p:nvSpPr>
          <p:cNvPr id="203" name="CustomShape 9"/>
          <p:cNvSpPr/>
          <p:nvPr/>
        </p:nvSpPr>
        <p:spPr>
          <a:xfrm>
            <a:off x="5029200" y="3383280"/>
            <a:ext cx="1366200" cy="833040"/>
          </a:xfrm>
          <a:prstGeom prst="rect">
            <a:avLst/>
          </a:prstGeom>
          <a:solidFill>
            <a:srgbClr val="729fcf"/>
          </a:solidFill>
          <a:ln>
            <a:solidFill>
              <a:srgbClr val="3465a4"/>
            </a:solidFill>
          </a:ln>
        </p:spPr>
        <p:style>
          <a:lnRef idx="0"/>
          <a:fillRef idx="0"/>
          <a:effectRef idx="0"/>
          <a:fontRef idx="minor"/>
        </p:style>
      </p:sp>
      <p:sp>
        <p:nvSpPr>
          <p:cNvPr id="204" name="CustomShape 10"/>
          <p:cNvSpPr/>
          <p:nvPr/>
        </p:nvSpPr>
        <p:spPr>
          <a:xfrm rot="10814400">
            <a:off x="5762520" y="3203640"/>
            <a:ext cx="1727640" cy="1012680"/>
          </a:xfrm>
          <a:custGeom>
            <a:avLst/>
            <a:gdLst/>
            <a:ahLst/>
            <a:rect l="l" t="t" r="r" b="b"/>
            <a:pathLst>
              <a:path w="4816" h="2834">
                <a:moveTo>
                  <a:pt x="0" y="5"/>
                </a:moveTo>
                <a:lnTo>
                  <a:pt x="4815" y="0"/>
                </a:lnTo>
                <a:lnTo>
                  <a:pt x="3182" y="2831"/>
                </a:lnTo>
                <a:lnTo>
                  <a:pt x="1638" y="2833"/>
                </a:lnTo>
                <a:lnTo>
                  <a:pt x="0" y="5"/>
                </a:lnTo>
              </a:path>
            </a:pathLst>
          </a:custGeom>
          <a:solidFill>
            <a:srgbClr val="808080"/>
          </a:solidFill>
          <a:ln>
            <a:solidFill>
              <a:srgbClr val="3465a4"/>
            </a:solidFill>
          </a:ln>
        </p:spPr>
        <p:style>
          <a:lnRef idx="0"/>
          <a:fillRef idx="0"/>
          <a:effectRef idx="0"/>
          <a:fontRef idx="minor"/>
        </p:style>
      </p:sp>
      <p:sp>
        <p:nvSpPr>
          <p:cNvPr id="205" name="CustomShape 11"/>
          <p:cNvSpPr/>
          <p:nvPr/>
        </p:nvSpPr>
        <p:spPr>
          <a:xfrm>
            <a:off x="9601200" y="2305440"/>
            <a:ext cx="268920" cy="3974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c9211e"/>
                </a:solidFill>
                <a:latin typeface="Arial"/>
                <a:ea typeface="DejaVu Sans"/>
              </a:rPr>
              <a:t>?</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CustomShape 1"/>
          <p:cNvSpPr/>
          <p:nvPr/>
        </p:nvSpPr>
        <p:spPr>
          <a:xfrm>
            <a:off x="335520" y="764640"/>
            <a:ext cx="10742400" cy="493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207" name="CustomShape 2"/>
          <p:cNvSpPr/>
          <p:nvPr/>
        </p:nvSpPr>
        <p:spPr>
          <a:xfrm>
            <a:off x="335520" y="1268280"/>
            <a:ext cx="10742400" cy="50299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Catastrophe is the new “normal”</a:t>
            </a:r>
            <a:endParaRPr b="0" lang="en-US" sz="1800" spc="-1" strike="noStrike">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Extreme weather events occur more often and with increased intensity</a:t>
            </a:r>
            <a:endParaRPr b="0" lang="en-US" sz="1800" spc="-1" strike="noStrike">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100 year floods/droughts/etc. occur every 10 years</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208" name="CustomShape 3"/>
          <p:cNvSpPr/>
          <p:nvPr/>
        </p:nvSpPr>
        <p:spPr>
          <a:xfrm>
            <a:off x="432720" y="1148040"/>
            <a:ext cx="10351440" cy="4921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Extreme Weather Events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CustomShape 1"/>
          <p:cNvSpPr/>
          <p:nvPr/>
        </p:nvSpPr>
        <p:spPr>
          <a:xfrm>
            <a:off x="335520" y="764640"/>
            <a:ext cx="10742400" cy="493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210" name="CustomShape 2"/>
          <p:cNvSpPr/>
          <p:nvPr/>
        </p:nvSpPr>
        <p:spPr>
          <a:xfrm>
            <a:off x="335520" y="1268280"/>
            <a:ext cx="10742400" cy="50299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Catastrophe is the new “normal”</a:t>
            </a:r>
            <a:endParaRPr b="0" lang="en-US" sz="1800" spc="-1" strike="noStrike">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Extreme weather events occur more often and with increased intensity</a:t>
            </a:r>
            <a:endParaRPr b="0" lang="en-US" sz="1800" spc="-1" strike="noStrike">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100 year floods/droughts/etc. occur every 10 years</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More and more parts of the world will become uninhabitable</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211" name="CustomShape 3"/>
          <p:cNvSpPr/>
          <p:nvPr/>
        </p:nvSpPr>
        <p:spPr>
          <a:xfrm>
            <a:off x="432720" y="1148040"/>
            <a:ext cx="10351440" cy="4921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Extreme Weather Events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CustomShape 1"/>
          <p:cNvSpPr/>
          <p:nvPr/>
        </p:nvSpPr>
        <p:spPr>
          <a:xfrm>
            <a:off x="335520" y="764640"/>
            <a:ext cx="10742400" cy="493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213" name="CustomShape 2"/>
          <p:cNvSpPr/>
          <p:nvPr/>
        </p:nvSpPr>
        <p:spPr>
          <a:xfrm>
            <a:off x="335520" y="1268280"/>
            <a:ext cx="10742400" cy="50299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Catastrophe is the new “normal”</a:t>
            </a:r>
            <a:endParaRPr b="0" lang="en-US" sz="1800" spc="-1" strike="noStrike">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Extreme weather events occur more often and with increased intensity</a:t>
            </a:r>
            <a:endParaRPr b="0" lang="en-US" sz="1800" spc="-1" strike="noStrike">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100 year floods/droughts/etc. occur every 10 years</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More and more parts of the world will become uninhabitable</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More inhabitants per m² that need to be cared for under extreme conditions</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214" name="CustomShape 3"/>
          <p:cNvSpPr/>
          <p:nvPr/>
        </p:nvSpPr>
        <p:spPr>
          <a:xfrm>
            <a:off x="432720" y="1148040"/>
            <a:ext cx="10351440" cy="4921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Extreme Weather Events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CustomShape 1"/>
          <p:cNvSpPr/>
          <p:nvPr/>
        </p:nvSpPr>
        <p:spPr>
          <a:xfrm>
            <a:off x="335520" y="764640"/>
            <a:ext cx="10742400" cy="493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216" name="CustomShape 2"/>
          <p:cNvSpPr/>
          <p:nvPr/>
        </p:nvSpPr>
        <p:spPr>
          <a:xfrm>
            <a:off x="335520" y="1268640"/>
            <a:ext cx="10744920" cy="5032440"/>
          </a:xfrm>
          <a:prstGeom prst="rect">
            <a:avLst/>
          </a:prstGeom>
          <a:noFill/>
          <a:ln>
            <a:noFill/>
          </a:ln>
        </p:spPr>
        <p:style>
          <a:lnRef idx="0"/>
          <a:fillRef idx="0"/>
          <a:effectRef idx="0"/>
          <a:fontRef idx="minor"/>
        </p:style>
        <p:txBody>
          <a:bodyPr lIns="90000" rIns="90000" tIns="45000" bIns="45000" anchor="ctr">
            <a:noAutofit/>
          </a:bodyPr>
          <a:p>
            <a:pPr algn="ctr">
              <a:lnSpc>
                <a:spcPct val="150000"/>
              </a:lnSpc>
              <a:spcBef>
                <a:spcPts val="360"/>
              </a:spcBef>
              <a:tabLst>
                <a:tab algn="l" pos="0"/>
              </a:tabLst>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change is coming, whether you like it or not”</a:t>
            </a:r>
            <a:endParaRPr b="0" lang="en-US" sz="1800" spc="-1" strike="noStrike">
              <a:latin typeface="Arial"/>
            </a:endParaRPr>
          </a:p>
          <a:p>
            <a:pPr algn="ctr">
              <a:lnSpc>
                <a:spcPct val="150000"/>
              </a:lnSpc>
              <a:spcBef>
                <a:spcPts val="360"/>
              </a:spcBef>
              <a:tabLst>
                <a:tab algn="l" pos="0"/>
              </a:tabLst>
            </a:pP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Greta Thunberg</a:t>
            </a:r>
            <a:endParaRPr b="0" lang="en-US" sz="1800" spc="-1" strike="noStrike">
              <a:latin typeface="Arial"/>
            </a:endParaRPr>
          </a:p>
          <a:p>
            <a:pPr algn="ctr">
              <a:lnSpc>
                <a:spcPct val="150000"/>
              </a:lnSpc>
              <a:spcBef>
                <a:spcPts val="360"/>
              </a:spcBef>
              <a:tabLst>
                <a:tab algn="l" pos="0"/>
              </a:tabLst>
            </a:pPr>
            <a:endParaRPr b="0" lang="en-US" sz="1800" spc="-1" strike="noStrike">
              <a:latin typeface="Arial"/>
            </a:endParaRPr>
          </a:p>
        </p:txBody>
      </p:sp>
      <p:sp>
        <p:nvSpPr>
          <p:cNvPr id="217" name="CustomShape 3"/>
          <p:cNvSpPr/>
          <p:nvPr/>
        </p:nvSpPr>
        <p:spPr>
          <a:xfrm>
            <a:off x="3724920" y="4788360"/>
            <a:ext cx="3965760" cy="36288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281"/>
              </a:spcBef>
              <a:tabLst>
                <a:tab algn="l" pos="0"/>
              </a:tabLst>
            </a:pPr>
            <a:r>
              <a:rPr b="0" lang="en-US" sz="1400" spc="-1" strike="noStrike" u="sng">
                <a:solidFill>
                  <a:srgbClr val="0000ff"/>
                </a:solidFill>
                <a:uFillTx/>
                <a:latin typeface="DejaVu Sans"/>
                <a:ea typeface="DejaVu Sans"/>
                <a:hlinkClick r:id="rId1"/>
              </a:rPr>
              <a:t>Click Me</a:t>
            </a:r>
            <a:endParaRPr b="0" lang="en-US" sz="1400" spc="-1" strike="noStrike">
              <a:latin typeface="Arial"/>
            </a:endParaRPr>
          </a:p>
          <a:p>
            <a:pPr algn="ctr">
              <a:lnSpc>
                <a:spcPct val="100000"/>
              </a:lnSpc>
              <a:spcBef>
                <a:spcPts val="281"/>
              </a:spcBef>
              <a:tabLst>
                <a:tab algn="l" pos="0"/>
              </a:tabLst>
            </a:pPr>
            <a:r>
              <a:rPr b="0" lang="en-US" sz="1400" spc="-1" strike="noStrike">
                <a:solidFill>
                  <a:srgbClr val="000000"/>
                </a:solidFill>
                <a:latin typeface="DejaVu Sans"/>
                <a:ea typeface="DejaVu Sans"/>
              </a:rPr>
              <a:t>(start video at 1:50)</a:t>
            </a:r>
            <a:endParaRPr b="0" lang="en-US" sz="1400" spc="-1" strike="noStrike">
              <a:latin typeface="Arial"/>
            </a:endParaRPr>
          </a:p>
        </p:txBody>
      </p:sp>
      <p:sp>
        <p:nvSpPr>
          <p:cNvPr id="218" name="CustomShape 4"/>
          <p:cNvSpPr/>
          <p:nvPr/>
        </p:nvSpPr>
        <p:spPr>
          <a:xfrm>
            <a:off x="263520" y="6411600"/>
            <a:ext cx="64724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Guardian News (2019) – https://www.youtube.com/watch?v=TMrtLsQbaok </a:t>
            </a:r>
            <a:endParaRPr b="0" lang="en-US" sz="900" spc="-1" strike="noStrike">
              <a:latin typeface="Arial"/>
            </a:endParaRPr>
          </a:p>
        </p:txBody>
      </p:sp>
      <p:sp>
        <p:nvSpPr>
          <p:cNvPr id="219" name="CustomShape 5"/>
          <p:cNvSpPr/>
          <p:nvPr/>
        </p:nvSpPr>
        <p:spPr>
          <a:xfrm>
            <a:off x="432720" y="1148040"/>
            <a:ext cx="10351440" cy="4921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CustomShape 1"/>
          <p:cNvSpPr/>
          <p:nvPr/>
        </p:nvSpPr>
        <p:spPr>
          <a:xfrm>
            <a:off x="335520" y="764640"/>
            <a:ext cx="10742400" cy="493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Question 1 </a:t>
            </a:r>
            <a:endParaRPr b="0" lang="en-US" sz="2400" spc="-1" strike="noStrike">
              <a:latin typeface="Arial"/>
            </a:endParaRPr>
          </a:p>
        </p:txBody>
      </p:sp>
      <p:sp>
        <p:nvSpPr>
          <p:cNvPr id="103" name="CustomShape 2"/>
          <p:cNvSpPr/>
          <p:nvPr/>
        </p:nvSpPr>
        <p:spPr>
          <a:xfrm>
            <a:off x="335520" y="1268280"/>
            <a:ext cx="10742400" cy="50299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How old are you?</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Type your response in the poll field.</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CustomShape 1"/>
          <p:cNvSpPr/>
          <p:nvPr/>
        </p:nvSpPr>
        <p:spPr>
          <a:xfrm>
            <a:off x="335520" y="764640"/>
            <a:ext cx="10742400" cy="493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221" name="CustomShape 2"/>
          <p:cNvSpPr/>
          <p:nvPr/>
        </p:nvSpPr>
        <p:spPr>
          <a:xfrm>
            <a:off x="263520" y="6411600"/>
            <a:ext cx="777708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"Landfill at Upernavik" by ulalume – https://www.flickr.com/photos/96649248@N00/43867280734 – </a:t>
            </a:r>
            <a:r>
              <a:rPr b="0" lang="en-US" sz="900" spc="-1" strike="noStrike" u="sng">
                <a:solidFill>
                  <a:srgbClr val="0000ff"/>
                </a:solidFill>
                <a:uFillTx/>
                <a:latin typeface="Roboto"/>
                <a:ea typeface="Roboto"/>
                <a:hlinkClick r:id="rId1"/>
              </a:rPr>
              <a:t>CC BY-NC-ND 2.0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2. Christian Hüpfer – https://flic.kr/p/aKXw2F – </a:t>
            </a:r>
            <a:r>
              <a:rPr b="0" lang="en-US" sz="900" spc="-1" strike="noStrike" u="sng">
                <a:solidFill>
                  <a:srgbClr val="0000ff"/>
                </a:solidFill>
                <a:uFillTx/>
                <a:latin typeface="Roboto"/>
                <a:ea typeface="Roboto"/>
                <a:hlinkClick r:id="rId2"/>
              </a:rPr>
              <a:t>CC BY-SA 2.0</a:t>
            </a:r>
            <a:r>
              <a:rPr b="0" lang="en-US" sz="900" spc="-1" strike="noStrike">
                <a:solidFill>
                  <a:srgbClr val="a6a6a6"/>
                </a:solidFill>
                <a:latin typeface="Roboto"/>
                <a:ea typeface="Roboto"/>
              </a:rPr>
              <a:t>.</a:t>
            </a:r>
            <a:endParaRPr b="0" lang="en-US" sz="900" spc="-1" strike="noStrike">
              <a:latin typeface="Arial"/>
            </a:endParaRPr>
          </a:p>
        </p:txBody>
      </p:sp>
      <p:pic>
        <p:nvPicPr>
          <p:cNvPr id="222" name="" descr=""/>
          <p:cNvPicPr/>
          <p:nvPr/>
        </p:nvPicPr>
        <p:blipFill>
          <a:blip r:embed="rId3"/>
          <a:stretch/>
        </p:blipFill>
        <p:spPr>
          <a:xfrm>
            <a:off x="548640" y="1645920"/>
            <a:ext cx="5114160" cy="3834360"/>
          </a:xfrm>
          <a:prstGeom prst="rect">
            <a:avLst/>
          </a:prstGeom>
          <a:ln>
            <a:noFill/>
          </a:ln>
        </p:spPr>
      </p:pic>
      <p:pic>
        <p:nvPicPr>
          <p:cNvPr id="223" name="" descr=""/>
          <p:cNvPicPr/>
          <p:nvPr/>
        </p:nvPicPr>
        <p:blipFill>
          <a:blip r:embed="rId4"/>
          <a:stretch/>
        </p:blipFill>
        <p:spPr>
          <a:xfrm>
            <a:off x="6035040" y="2661120"/>
            <a:ext cx="4949640" cy="3276360"/>
          </a:xfrm>
          <a:prstGeom prst="rect">
            <a:avLst/>
          </a:prstGeom>
          <a:ln>
            <a:noFill/>
          </a:ln>
        </p:spPr>
      </p:pic>
      <p:sp>
        <p:nvSpPr>
          <p:cNvPr id="224" name="CustomShape 3"/>
          <p:cNvSpPr/>
          <p:nvPr/>
        </p:nvSpPr>
        <p:spPr>
          <a:xfrm>
            <a:off x="432720" y="1148040"/>
            <a:ext cx="10351440" cy="4921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Environmental Pollution – Waste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CustomShape 1"/>
          <p:cNvSpPr/>
          <p:nvPr/>
        </p:nvSpPr>
        <p:spPr>
          <a:xfrm>
            <a:off x="335520" y="764640"/>
            <a:ext cx="10742400" cy="493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226" name="CustomShape 2"/>
          <p:cNvSpPr/>
          <p:nvPr/>
        </p:nvSpPr>
        <p:spPr>
          <a:xfrm>
            <a:off x="335520" y="1268280"/>
            <a:ext cx="5876640" cy="43038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3 of the 10 dirtiest european coal plants are located in Poland</a:t>
            </a:r>
            <a:endParaRPr b="0" lang="en-US" sz="1800" spc="-1" strike="noStrike">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 which country/countries are the other 7 dirtiest coal plants located?</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f the 10 dirtiest european coal plants are located in </a:t>
            </a:r>
            <a:r>
              <a:rPr b="1" lang="en-US" sz="1800" spc="-1" strike="noStrike">
                <a:solidFill>
                  <a:srgbClr val="ffffff"/>
                </a:solidFill>
                <a:latin typeface="DejaVu Sans"/>
                <a:ea typeface="DejaVu Sans"/>
              </a:rPr>
              <a:t>GERMANY</a:t>
            </a:r>
            <a:endParaRPr b="0" lang="en-US" sz="1800" spc="-1" strike="noStrike">
              <a:latin typeface="Arial"/>
            </a:endParaRPr>
          </a:p>
        </p:txBody>
      </p:sp>
      <p:sp>
        <p:nvSpPr>
          <p:cNvPr id="227" name="CustomShape 3"/>
          <p:cNvSpPr/>
          <p:nvPr/>
        </p:nvSpPr>
        <p:spPr>
          <a:xfrm>
            <a:off x="4206240" y="721800"/>
            <a:ext cx="1089000" cy="338040"/>
          </a:xfrm>
          <a:prstGeom prst="rect">
            <a:avLst/>
          </a:prstGeom>
          <a:noFill/>
          <a:ln>
            <a:noFill/>
          </a:ln>
        </p:spPr>
        <p:style>
          <a:lnRef idx="0"/>
          <a:fillRef idx="0"/>
          <a:effectRef idx="0"/>
          <a:fontRef idx="minor"/>
        </p:style>
      </p:sp>
      <p:sp>
        <p:nvSpPr>
          <p:cNvPr id="228" name="CustomShape 4"/>
          <p:cNvSpPr/>
          <p:nvPr/>
        </p:nvSpPr>
        <p:spPr>
          <a:xfrm>
            <a:off x="263520" y="6265440"/>
            <a:ext cx="777708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https://ember-climate.org/insights/research/top-10-emitters-in-the-eu-ets-2021/</a:t>
            </a:r>
            <a:endParaRPr b="0" lang="en-US" sz="900" spc="-1" strike="noStrike">
              <a:latin typeface="Arial"/>
            </a:endParaRPr>
          </a:p>
          <a:p>
            <a:pPr>
              <a:lnSpc>
                <a:spcPct val="100000"/>
              </a:lnSpc>
            </a:pPr>
            <a:r>
              <a:rPr b="0" lang="en-US" sz="900" spc="-1" strike="noStrike">
                <a:solidFill>
                  <a:srgbClr val="a6a6a6"/>
                </a:solidFill>
                <a:latin typeface="Roboto"/>
                <a:ea typeface="Roboto"/>
              </a:rPr>
              <a:t>2. John Englart – https://www.flickr.com/photos/takver/11308053925/ – </a:t>
            </a:r>
            <a:r>
              <a:rPr b="0" lang="en-US" sz="900" spc="-1" strike="noStrike" u="sng">
                <a:solidFill>
                  <a:srgbClr val="0000ff"/>
                </a:solidFill>
                <a:uFillTx/>
                <a:latin typeface="Roboto"/>
                <a:ea typeface="Roboto"/>
                <a:hlinkClick r:id="rId1"/>
              </a:rPr>
              <a:t>CC BY-SA 2.0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3. John Englart – https://www.flickr.com/photos/takver/51658831095/ – </a:t>
            </a:r>
            <a:r>
              <a:rPr b="0" lang="en-US" sz="900" spc="-1" strike="noStrike" u="sng">
                <a:solidFill>
                  <a:srgbClr val="0000ff"/>
                </a:solidFill>
                <a:uFillTx/>
                <a:latin typeface="Roboto"/>
                <a:ea typeface="Roboto"/>
                <a:hlinkClick r:id="rId2"/>
              </a:rPr>
              <a:t>CC BY-SA 2.0</a:t>
            </a:r>
            <a:r>
              <a:rPr b="0" lang="en-US" sz="900" spc="-1" strike="noStrike">
                <a:solidFill>
                  <a:srgbClr val="a6a6a6"/>
                </a:solidFill>
                <a:latin typeface="Roboto"/>
                <a:ea typeface="Roboto"/>
              </a:rPr>
              <a:t>.</a:t>
            </a:r>
            <a:endParaRPr b="0" lang="en-US" sz="900" spc="-1" strike="noStrike">
              <a:latin typeface="Arial"/>
            </a:endParaRPr>
          </a:p>
        </p:txBody>
      </p:sp>
      <p:pic>
        <p:nvPicPr>
          <p:cNvPr id="229" name="" descr=""/>
          <p:cNvPicPr/>
          <p:nvPr/>
        </p:nvPicPr>
        <p:blipFill>
          <a:blip r:embed="rId3"/>
          <a:stretch/>
        </p:blipFill>
        <p:spPr>
          <a:xfrm>
            <a:off x="6949440" y="914400"/>
            <a:ext cx="3944160" cy="2838960"/>
          </a:xfrm>
          <a:prstGeom prst="rect">
            <a:avLst/>
          </a:prstGeom>
          <a:ln>
            <a:noFill/>
          </a:ln>
        </p:spPr>
      </p:pic>
      <p:pic>
        <p:nvPicPr>
          <p:cNvPr id="230" name="" descr=""/>
          <p:cNvPicPr/>
          <p:nvPr/>
        </p:nvPicPr>
        <p:blipFill>
          <a:blip r:embed="rId4"/>
          <a:stretch/>
        </p:blipFill>
        <p:spPr>
          <a:xfrm>
            <a:off x="6949440" y="3931920"/>
            <a:ext cx="3971880" cy="2646000"/>
          </a:xfrm>
          <a:prstGeom prst="rect">
            <a:avLst/>
          </a:prstGeom>
          <a:ln>
            <a:noFill/>
          </a:ln>
        </p:spPr>
      </p:pic>
      <p:sp>
        <p:nvSpPr>
          <p:cNvPr id="231" name="CustomShape 5"/>
          <p:cNvSpPr/>
          <p:nvPr/>
        </p:nvSpPr>
        <p:spPr>
          <a:xfrm>
            <a:off x="432720" y="1148040"/>
            <a:ext cx="10351440" cy="4921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Environmental Pollution – Fossil Fuels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CustomShape 1"/>
          <p:cNvSpPr/>
          <p:nvPr/>
        </p:nvSpPr>
        <p:spPr>
          <a:xfrm>
            <a:off x="335520" y="764640"/>
            <a:ext cx="10742400" cy="493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233" name="CustomShape 2"/>
          <p:cNvSpPr/>
          <p:nvPr/>
        </p:nvSpPr>
        <p:spPr>
          <a:xfrm>
            <a:off x="335520" y="1268280"/>
            <a:ext cx="5876640" cy="43038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3 of the 10 dirtiest European coal plants are located in Poland</a:t>
            </a:r>
            <a:endParaRPr b="0" lang="en-US" sz="1800" spc="-1" strike="noStrike">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 which country/countries are the other 7 dirtiest coal plants located?</a:t>
            </a:r>
            <a:endParaRPr b="0" lang="en-US" sz="1800" spc="-1" strike="noStrike">
              <a:latin typeface="Arial"/>
            </a:endParaRPr>
          </a:p>
          <a:p>
            <a:pPr>
              <a:lnSpc>
                <a:spcPct val="100000"/>
              </a:lnSpc>
              <a:spcBef>
                <a:spcPts val="360"/>
              </a:spcBef>
            </a:pPr>
            <a:endParaRPr b="0" lang="en-US" sz="1800" spc="-1" strike="noStrike">
              <a:latin typeface="Arial"/>
            </a:endParaRPr>
          </a:p>
          <a:p>
            <a:pPr lvl="1" marL="432000" indent="-2098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7 of the 10 dirtiest European coal plants are located in </a:t>
            </a:r>
            <a:r>
              <a:rPr b="1" lang="en-US" sz="1800" spc="-1" strike="noStrike">
                <a:solidFill>
                  <a:srgbClr val="000000"/>
                </a:solidFill>
                <a:latin typeface="DejaVu Sans"/>
                <a:ea typeface="DejaVu Sans"/>
              </a:rPr>
              <a:t>GERMANY</a:t>
            </a:r>
            <a:endParaRPr b="0" lang="en-US" sz="1800" spc="-1" strike="noStrike">
              <a:latin typeface="Arial"/>
            </a:endParaRPr>
          </a:p>
        </p:txBody>
      </p:sp>
      <p:sp>
        <p:nvSpPr>
          <p:cNvPr id="234" name="CustomShape 3"/>
          <p:cNvSpPr/>
          <p:nvPr/>
        </p:nvSpPr>
        <p:spPr>
          <a:xfrm>
            <a:off x="4206240" y="721800"/>
            <a:ext cx="1089000" cy="338040"/>
          </a:xfrm>
          <a:prstGeom prst="rect">
            <a:avLst/>
          </a:prstGeom>
          <a:noFill/>
          <a:ln>
            <a:noFill/>
          </a:ln>
        </p:spPr>
        <p:style>
          <a:lnRef idx="0"/>
          <a:fillRef idx="0"/>
          <a:effectRef idx="0"/>
          <a:fontRef idx="minor"/>
        </p:style>
      </p:sp>
      <p:pic>
        <p:nvPicPr>
          <p:cNvPr id="235" name="" descr=""/>
          <p:cNvPicPr/>
          <p:nvPr/>
        </p:nvPicPr>
        <p:blipFill>
          <a:blip r:embed="rId1"/>
          <a:stretch/>
        </p:blipFill>
        <p:spPr>
          <a:xfrm>
            <a:off x="6949440" y="914400"/>
            <a:ext cx="3944160" cy="2838960"/>
          </a:xfrm>
          <a:prstGeom prst="rect">
            <a:avLst/>
          </a:prstGeom>
          <a:ln>
            <a:noFill/>
          </a:ln>
        </p:spPr>
      </p:pic>
      <p:pic>
        <p:nvPicPr>
          <p:cNvPr id="236" name="" descr=""/>
          <p:cNvPicPr/>
          <p:nvPr/>
        </p:nvPicPr>
        <p:blipFill>
          <a:blip r:embed="rId2"/>
          <a:stretch/>
        </p:blipFill>
        <p:spPr>
          <a:xfrm>
            <a:off x="6949440" y="3931920"/>
            <a:ext cx="3971880" cy="2646000"/>
          </a:xfrm>
          <a:prstGeom prst="rect">
            <a:avLst/>
          </a:prstGeom>
          <a:ln>
            <a:noFill/>
          </a:ln>
        </p:spPr>
      </p:pic>
      <p:sp>
        <p:nvSpPr>
          <p:cNvPr id="237" name="CustomShape 4"/>
          <p:cNvSpPr/>
          <p:nvPr/>
        </p:nvSpPr>
        <p:spPr>
          <a:xfrm>
            <a:off x="263520" y="6265440"/>
            <a:ext cx="777708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https://ember-climate.org/insights/research/top-10-emitters-in-the-eu-ets-2021/</a:t>
            </a:r>
            <a:endParaRPr b="0" lang="en-US" sz="900" spc="-1" strike="noStrike">
              <a:latin typeface="Arial"/>
            </a:endParaRPr>
          </a:p>
          <a:p>
            <a:pPr>
              <a:lnSpc>
                <a:spcPct val="100000"/>
              </a:lnSpc>
            </a:pPr>
            <a:r>
              <a:rPr b="0" lang="en-US" sz="900" spc="-1" strike="noStrike">
                <a:solidFill>
                  <a:srgbClr val="a6a6a6"/>
                </a:solidFill>
                <a:latin typeface="Roboto"/>
                <a:ea typeface="Roboto"/>
              </a:rPr>
              <a:t>2. John Englart – https://www.flickr.com/photos/takver/11308053925/ – </a:t>
            </a:r>
            <a:r>
              <a:rPr b="0" lang="en-US" sz="900" spc="-1" strike="noStrike" u="sng">
                <a:solidFill>
                  <a:srgbClr val="0000ff"/>
                </a:solidFill>
                <a:uFillTx/>
                <a:latin typeface="Roboto"/>
                <a:ea typeface="Roboto"/>
                <a:hlinkClick r:id="rId3"/>
              </a:rPr>
              <a:t>CC BY-SA 2.0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3. John Englart – https://www.flickr.com/photos/takver/51658831095/ – </a:t>
            </a:r>
            <a:r>
              <a:rPr b="0" lang="en-US" sz="900" spc="-1" strike="noStrike" u="sng">
                <a:solidFill>
                  <a:srgbClr val="0000ff"/>
                </a:solidFill>
                <a:uFillTx/>
                <a:latin typeface="Roboto"/>
                <a:ea typeface="Roboto"/>
                <a:hlinkClick r:id="rId4"/>
              </a:rPr>
              <a:t>CC BY-SA 2.0</a:t>
            </a:r>
            <a:r>
              <a:rPr b="0" lang="en-US" sz="900" spc="-1" strike="noStrike">
                <a:solidFill>
                  <a:srgbClr val="a6a6a6"/>
                </a:solidFill>
                <a:latin typeface="Roboto"/>
                <a:ea typeface="Roboto"/>
              </a:rPr>
              <a:t>.</a:t>
            </a:r>
            <a:endParaRPr b="0" lang="en-US" sz="900" spc="-1" strike="noStrike">
              <a:latin typeface="Arial"/>
            </a:endParaRPr>
          </a:p>
        </p:txBody>
      </p:sp>
      <p:sp>
        <p:nvSpPr>
          <p:cNvPr id="238" name="CustomShape 5"/>
          <p:cNvSpPr/>
          <p:nvPr/>
        </p:nvSpPr>
        <p:spPr>
          <a:xfrm>
            <a:off x="432720" y="1148040"/>
            <a:ext cx="10351440" cy="4921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Environmental Pollution – Fossil Fuels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CustomShape 1"/>
          <p:cNvSpPr/>
          <p:nvPr/>
        </p:nvSpPr>
        <p:spPr>
          <a:xfrm>
            <a:off x="335520" y="764640"/>
            <a:ext cx="10742400" cy="493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240" name="CustomShape 2"/>
          <p:cNvSpPr/>
          <p:nvPr/>
        </p:nvSpPr>
        <p:spPr>
          <a:xfrm>
            <a:off x="263520" y="6411600"/>
            <a:ext cx="77770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https://pxhere.com/en/photo/1040531 – Public Domain</a:t>
            </a:r>
            <a:endParaRPr b="0" lang="en-US" sz="900" spc="-1" strike="noStrike">
              <a:latin typeface="Arial"/>
            </a:endParaRPr>
          </a:p>
        </p:txBody>
      </p:sp>
      <p:sp>
        <p:nvSpPr>
          <p:cNvPr id="241" name="CustomShape 3"/>
          <p:cNvSpPr/>
          <p:nvPr/>
        </p:nvSpPr>
        <p:spPr>
          <a:xfrm>
            <a:off x="432720" y="1148040"/>
            <a:ext cx="10351440" cy="4921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Environmental Pollution – Barren Land</a:t>
            </a:r>
            <a:endParaRPr b="0" lang="en-US" sz="2200" spc="-1" strike="noStrike">
              <a:latin typeface="Arial"/>
            </a:endParaRPr>
          </a:p>
        </p:txBody>
      </p:sp>
      <p:pic>
        <p:nvPicPr>
          <p:cNvPr id="242" name="" descr=""/>
          <p:cNvPicPr/>
          <p:nvPr/>
        </p:nvPicPr>
        <p:blipFill>
          <a:blip r:embed="rId1"/>
          <a:stretch/>
        </p:blipFill>
        <p:spPr>
          <a:xfrm>
            <a:off x="2763000" y="1645560"/>
            <a:ext cx="7015680" cy="4667040"/>
          </a:xfrm>
          <a:prstGeom prst="rect">
            <a:avLst/>
          </a:prstGeom>
          <a:ln>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CustomShape 1"/>
          <p:cNvSpPr/>
          <p:nvPr/>
        </p:nvSpPr>
        <p:spPr>
          <a:xfrm>
            <a:off x="335520" y="764640"/>
            <a:ext cx="10742400" cy="493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244" name="CustomShape 2"/>
          <p:cNvSpPr/>
          <p:nvPr/>
        </p:nvSpPr>
        <p:spPr>
          <a:xfrm>
            <a:off x="263520" y="6411600"/>
            <a:ext cx="777708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https://www.un.org/sustainabledevelopment/blog/2019/05/nature-decline-unprecedented-report/</a:t>
            </a:r>
            <a:endParaRPr b="0" lang="en-US" sz="900" spc="-1" strike="noStrike">
              <a:latin typeface="Arial"/>
            </a:endParaRPr>
          </a:p>
          <a:p>
            <a:pPr>
              <a:lnSpc>
                <a:spcPct val="100000"/>
              </a:lnSpc>
            </a:pPr>
            <a:r>
              <a:rPr b="0" lang="en-US" sz="900" spc="-1" strike="noStrike">
                <a:solidFill>
                  <a:srgbClr val="a6a6a6"/>
                </a:solidFill>
                <a:latin typeface="Roboto"/>
                <a:ea typeface="Roboto"/>
              </a:rPr>
              <a:t>2. Russ Morris – https://www.flickr.com/photos/russmorris/28320602639 – </a:t>
            </a:r>
            <a:r>
              <a:rPr b="0" lang="en-US" sz="900" spc="-1" strike="noStrike" u="sng">
                <a:solidFill>
                  <a:srgbClr val="0000ff"/>
                </a:solidFill>
                <a:uFillTx/>
                <a:latin typeface="Roboto"/>
                <a:ea typeface="Roboto"/>
                <a:hlinkClick r:id="rId1"/>
              </a:rPr>
              <a:t>CC BY-NC-ND 2.0</a:t>
            </a:r>
            <a:r>
              <a:rPr b="0" lang="en-US" sz="900" spc="-1" strike="noStrike">
                <a:solidFill>
                  <a:srgbClr val="a6a6a6"/>
                </a:solidFill>
                <a:latin typeface="Roboto"/>
                <a:ea typeface="Roboto"/>
              </a:rPr>
              <a:t>.</a:t>
            </a:r>
            <a:endParaRPr b="0" lang="en-US" sz="900" spc="-1" strike="noStrike">
              <a:latin typeface="Arial"/>
            </a:endParaRPr>
          </a:p>
        </p:txBody>
      </p:sp>
      <p:sp>
        <p:nvSpPr>
          <p:cNvPr id="245" name="CustomShape 3"/>
          <p:cNvSpPr/>
          <p:nvPr/>
        </p:nvSpPr>
        <p:spPr>
          <a:xfrm>
            <a:off x="432720" y="1148040"/>
            <a:ext cx="10351440" cy="4921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Environmental Pollution – Mass Extinction</a:t>
            </a:r>
            <a:endParaRPr b="0" lang="en-US" sz="2200" spc="-1" strike="noStrike">
              <a:latin typeface="Arial"/>
            </a:endParaRPr>
          </a:p>
        </p:txBody>
      </p:sp>
      <p:pic>
        <p:nvPicPr>
          <p:cNvPr id="246" name="" descr=""/>
          <p:cNvPicPr/>
          <p:nvPr/>
        </p:nvPicPr>
        <p:blipFill>
          <a:blip r:embed="rId2"/>
          <a:stretch/>
        </p:blipFill>
        <p:spPr>
          <a:xfrm>
            <a:off x="6126480" y="1636920"/>
            <a:ext cx="4851000" cy="4851000"/>
          </a:xfrm>
          <a:prstGeom prst="rect">
            <a:avLst/>
          </a:prstGeom>
          <a:ln>
            <a:noFill/>
          </a:ln>
        </p:spPr>
      </p:pic>
      <p:sp>
        <p:nvSpPr>
          <p:cNvPr id="247" name="CustomShape 4"/>
          <p:cNvSpPr/>
          <p:nvPr/>
        </p:nvSpPr>
        <p:spPr>
          <a:xfrm>
            <a:off x="335520" y="1268280"/>
            <a:ext cx="5238000" cy="50299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Roughly 8 million species on Earth (incl. 5.5 million insect species)</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Up to 1 million: species threatened with extinction, many within decades</a:t>
            </a:r>
            <a:endParaRPr b="0" lang="en-US" sz="1800" spc="-1" strike="noStrike">
              <a:latin typeface="Arial"/>
            </a:endParaRPr>
          </a:p>
          <a:p>
            <a:pPr>
              <a:lnSpc>
                <a:spcPct val="100000"/>
              </a:lnSpc>
              <a:spcBef>
                <a:spcPts val="360"/>
              </a:spcBef>
            </a:pPr>
            <a:r>
              <a:rPr b="0" lang="en-US" sz="1800" spc="-1" strike="noStrike">
                <a:solidFill>
                  <a:srgbClr val="ffffff"/>
                </a:solidFill>
                <a:highlight>
                  <a:srgbClr val="ffffff"/>
                </a:highlight>
                <a:latin typeface="DejaVu Sans"/>
                <a:ea typeface="DejaVu Sans"/>
              </a:rPr>
              <a:t>More than 40% of amphibian species threatened with extinction</a:t>
            </a: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CustomShape 1"/>
          <p:cNvSpPr/>
          <p:nvPr/>
        </p:nvSpPr>
        <p:spPr>
          <a:xfrm>
            <a:off x="335520" y="764640"/>
            <a:ext cx="10742400" cy="493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249" name="CustomShape 2"/>
          <p:cNvSpPr/>
          <p:nvPr/>
        </p:nvSpPr>
        <p:spPr>
          <a:xfrm>
            <a:off x="263520" y="6411600"/>
            <a:ext cx="777708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https://www.un.org/sustainabledevelopment/blog/2019/05/nature-decline-unprecedented-report/</a:t>
            </a:r>
            <a:endParaRPr b="0" lang="en-US" sz="900" spc="-1" strike="noStrike">
              <a:latin typeface="Arial"/>
            </a:endParaRPr>
          </a:p>
          <a:p>
            <a:pPr>
              <a:lnSpc>
                <a:spcPct val="100000"/>
              </a:lnSpc>
            </a:pPr>
            <a:r>
              <a:rPr b="0" lang="en-US" sz="900" spc="-1" strike="noStrike">
                <a:solidFill>
                  <a:srgbClr val="a6a6a6"/>
                </a:solidFill>
                <a:latin typeface="Roboto"/>
                <a:ea typeface="Roboto"/>
              </a:rPr>
              <a:t>2. Russ Morris – https://www.flickr.com/photos/russmorris/28320602639 – </a:t>
            </a:r>
            <a:r>
              <a:rPr b="0" lang="en-US" sz="900" spc="-1" strike="noStrike" u="sng">
                <a:solidFill>
                  <a:srgbClr val="0000ff"/>
                </a:solidFill>
                <a:uFillTx/>
                <a:latin typeface="Roboto"/>
                <a:ea typeface="Roboto"/>
                <a:hlinkClick r:id="rId1"/>
              </a:rPr>
              <a:t>CC BY-NC-ND 2.0</a:t>
            </a:r>
            <a:r>
              <a:rPr b="0" lang="en-US" sz="900" spc="-1" strike="noStrike">
                <a:solidFill>
                  <a:srgbClr val="a6a6a6"/>
                </a:solidFill>
                <a:latin typeface="Roboto"/>
                <a:ea typeface="Roboto"/>
              </a:rPr>
              <a:t>.</a:t>
            </a:r>
            <a:endParaRPr b="0" lang="en-US" sz="900" spc="-1" strike="noStrike">
              <a:latin typeface="Arial"/>
            </a:endParaRPr>
          </a:p>
        </p:txBody>
      </p:sp>
      <p:sp>
        <p:nvSpPr>
          <p:cNvPr id="250" name="CustomShape 3"/>
          <p:cNvSpPr/>
          <p:nvPr/>
        </p:nvSpPr>
        <p:spPr>
          <a:xfrm>
            <a:off x="432720" y="1148040"/>
            <a:ext cx="10351440" cy="4921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Environmental Pollution – Mass Extinction</a:t>
            </a:r>
            <a:endParaRPr b="0" lang="en-US" sz="2200" spc="-1" strike="noStrike">
              <a:latin typeface="Arial"/>
            </a:endParaRPr>
          </a:p>
        </p:txBody>
      </p:sp>
      <p:pic>
        <p:nvPicPr>
          <p:cNvPr id="251" name="" descr=""/>
          <p:cNvPicPr/>
          <p:nvPr/>
        </p:nvPicPr>
        <p:blipFill>
          <a:blip r:embed="rId2"/>
          <a:stretch/>
        </p:blipFill>
        <p:spPr>
          <a:xfrm>
            <a:off x="6126480" y="1636920"/>
            <a:ext cx="4851000" cy="4851000"/>
          </a:xfrm>
          <a:prstGeom prst="rect">
            <a:avLst/>
          </a:prstGeom>
          <a:ln>
            <a:noFill/>
          </a:ln>
        </p:spPr>
      </p:pic>
      <p:sp>
        <p:nvSpPr>
          <p:cNvPr id="252" name="CustomShape 4"/>
          <p:cNvSpPr/>
          <p:nvPr/>
        </p:nvSpPr>
        <p:spPr>
          <a:xfrm>
            <a:off x="335520" y="1268280"/>
            <a:ext cx="5238000" cy="50299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Roughly 8 million species on Earth (incl. 5.5 million insect species)</a:t>
            </a:r>
            <a:endParaRPr b="0" lang="en-US" sz="1800" spc="-1" strike="noStrike">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 to 1 million: species threatened with extinction, many within decades</a:t>
            </a:r>
            <a:endParaRPr b="0" lang="en-US" sz="1800" spc="-1" strike="noStrike">
              <a:latin typeface="Arial"/>
            </a:endParaRPr>
          </a:p>
          <a:p>
            <a:pPr>
              <a:lnSpc>
                <a:spcPct val="100000"/>
              </a:lnSpc>
              <a:spcBef>
                <a:spcPts val="360"/>
              </a:spcBef>
            </a:pPr>
            <a:r>
              <a:rPr b="0" lang="en-US" sz="1800" spc="-1" strike="noStrike">
                <a:solidFill>
                  <a:srgbClr val="ffffff"/>
                </a:solidFill>
                <a:highlight>
                  <a:srgbClr val="ffffff"/>
                </a:highlight>
                <a:latin typeface="DejaVu Sans"/>
                <a:ea typeface="DejaVu Sans"/>
              </a:rPr>
              <a:t>More than 40% of amphibian species threatened with extinction</a:t>
            </a: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CustomShape 1"/>
          <p:cNvSpPr/>
          <p:nvPr/>
        </p:nvSpPr>
        <p:spPr>
          <a:xfrm>
            <a:off x="335520" y="764640"/>
            <a:ext cx="10742400" cy="493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254" name="CustomShape 2"/>
          <p:cNvSpPr/>
          <p:nvPr/>
        </p:nvSpPr>
        <p:spPr>
          <a:xfrm>
            <a:off x="263520" y="6411600"/>
            <a:ext cx="777708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https://www.un.org/sustainabledevelopment/blog/2019/05/nature-decline-unprecedented-report/</a:t>
            </a:r>
            <a:endParaRPr b="0" lang="en-US" sz="900" spc="-1" strike="noStrike">
              <a:latin typeface="Arial"/>
            </a:endParaRPr>
          </a:p>
          <a:p>
            <a:pPr>
              <a:lnSpc>
                <a:spcPct val="100000"/>
              </a:lnSpc>
            </a:pPr>
            <a:r>
              <a:rPr b="0" lang="en-US" sz="900" spc="-1" strike="noStrike">
                <a:solidFill>
                  <a:srgbClr val="a6a6a6"/>
                </a:solidFill>
                <a:latin typeface="Roboto"/>
                <a:ea typeface="Roboto"/>
              </a:rPr>
              <a:t>2. Russ Morris – https://www.flickr.com/photos/russmorris/28320602639 – </a:t>
            </a:r>
            <a:r>
              <a:rPr b="0" lang="en-US" sz="900" spc="-1" strike="noStrike" u="sng">
                <a:solidFill>
                  <a:srgbClr val="0000ff"/>
                </a:solidFill>
                <a:uFillTx/>
                <a:latin typeface="Roboto"/>
                <a:ea typeface="Roboto"/>
                <a:hlinkClick r:id="rId1"/>
              </a:rPr>
              <a:t>CC BY-NC-ND 2.0</a:t>
            </a:r>
            <a:r>
              <a:rPr b="0" lang="en-US" sz="900" spc="-1" strike="noStrike">
                <a:solidFill>
                  <a:srgbClr val="a6a6a6"/>
                </a:solidFill>
                <a:latin typeface="Roboto"/>
                <a:ea typeface="Roboto"/>
              </a:rPr>
              <a:t>.</a:t>
            </a:r>
            <a:endParaRPr b="0" lang="en-US" sz="900" spc="-1" strike="noStrike">
              <a:latin typeface="Arial"/>
            </a:endParaRPr>
          </a:p>
        </p:txBody>
      </p:sp>
      <p:sp>
        <p:nvSpPr>
          <p:cNvPr id="255" name="CustomShape 3"/>
          <p:cNvSpPr/>
          <p:nvPr/>
        </p:nvSpPr>
        <p:spPr>
          <a:xfrm>
            <a:off x="432720" y="1148040"/>
            <a:ext cx="10351440" cy="4921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Environmental Pollution – Mass Extinction</a:t>
            </a:r>
            <a:endParaRPr b="0" lang="en-US" sz="2200" spc="-1" strike="noStrike">
              <a:latin typeface="Arial"/>
            </a:endParaRPr>
          </a:p>
        </p:txBody>
      </p:sp>
      <p:pic>
        <p:nvPicPr>
          <p:cNvPr id="256" name="" descr=""/>
          <p:cNvPicPr/>
          <p:nvPr/>
        </p:nvPicPr>
        <p:blipFill>
          <a:blip r:embed="rId2"/>
          <a:stretch/>
        </p:blipFill>
        <p:spPr>
          <a:xfrm>
            <a:off x="6126480" y="1636920"/>
            <a:ext cx="4851000" cy="4851000"/>
          </a:xfrm>
          <a:prstGeom prst="rect">
            <a:avLst/>
          </a:prstGeom>
          <a:ln>
            <a:noFill/>
          </a:ln>
        </p:spPr>
      </p:pic>
      <p:sp>
        <p:nvSpPr>
          <p:cNvPr id="257" name="CustomShape 4"/>
          <p:cNvSpPr/>
          <p:nvPr/>
        </p:nvSpPr>
        <p:spPr>
          <a:xfrm>
            <a:off x="335520" y="1268280"/>
            <a:ext cx="5238000" cy="50299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Roughly 8 million species on Earth (incl. 5.5 million insect species)</a:t>
            </a:r>
            <a:endParaRPr b="0" lang="en-US" sz="1800" spc="-1" strike="noStrike">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 to 1 million: species threatened with extinction, many within decades</a:t>
            </a:r>
            <a:endParaRPr b="0" lang="en-US" sz="1800" spc="-1" strike="noStrike">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More than 40% of amphibian species threatened with extinction</a:t>
            </a: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CustomShape 1"/>
          <p:cNvSpPr/>
          <p:nvPr/>
        </p:nvSpPr>
        <p:spPr>
          <a:xfrm>
            <a:off x="263520" y="6411600"/>
            <a:ext cx="64713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Figure adapted from </a:t>
            </a:r>
            <a:r>
              <a:rPr b="0" lang="de-DE" sz="900" spc="-1" strike="noStrike" u="sng">
                <a:solidFill>
                  <a:srgbClr val="0000ff"/>
                </a:solidFill>
                <a:uFillTx/>
                <a:latin typeface="Roboto"/>
                <a:ea typeface="Roboto"/>
                <a:hlinkClick r:id="rId1"/>
              </a:rPr>
              <a:t>https://www.overshootday.org/newsroom/past-earth-overshoot-days/</a:t>
            </a:r>
            <a:endParaRPr b="0" lang="en-US" sz="900" spc="-1" strike="noStrike">
              <a:latin typeface="Arial"/>
            </a:endParaRPr>
          </a:p>
        </p:txBody>
      </p:sp>
      <p:graphicFrame>
        <p:nvGraphicFramePr>
          <p:cNvPr id="259" name=""/>
          <p:cNvGraphicFramePr/>
          <p:nvPr/>
        </p:nvGraphicFramePr>
        <p:xfrm>
          <a:off x="611640" y="2185200"/>
          <a:ext cx="10218960" cy="4398120"/>
        </p:xfrm>
        <a:graphic>
          <a:graphicData uri="http://schemas.openxmlformats.org/drawingml/2006/chart">
            <c:chart xmlns:c="http://schemas.openxmlformats.org/drawingml/2006/chart" xmlns:r="http://schemas.openxmlformats.org/officeDocument/2006/relationships" r:id="rId2"/>
          </a:graphicData>
        </a:graphic>
      </p:graphicFrame>
      <p:sp>
        <p:nvSpPr>
          <p:cNvPr id="260" name="CustomShape 2"/>
          <p:cNvSpPr/>
          <p:nvPr/>
        </p:nvSpPr>
        <p:spPr>
          <a:xfrm>
            <a:off x="268560" y="2234880"/>
            <a:ext cx="680040" cy="17316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December</a:t>
            </a:r>
            <a:endParaRPr b="0" lang="en-US" sz="600" spc="-1" strike="noStrike">
              <a:latin typeface="Arial"/>
            </a:endParaRPr>
          </a:p>
        </p:txBody>
      </p:sp>
      <p:sp>
        <p:nvSpPr>
          <p:cNvPr id="261" name="CustomShape 3"/>
          <p:cNvSpPr/>
          <p:nvPr/>
        </p:nvSpPr>
        <p:spPr>
          <a:xfrm>
            <a:off x="268920" y="2487240"/>
            <a:ext cx="680040" cy="17316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November</a:t>
            </a:r>
            <a:endParaRPr b="0" lang="en-US" sz="600" spc="-1" strike="noStrike">
              <a:latin typeface="Arial"/>
            </a:endParaRPr>
          </a:p>
        </p:txBody>
      </p:sp>
      <p:sp>
        <p:nvSpPr>
          <p:cNvPr id="262" name="CustomShape 4"/>
          <p:cNvSpPr/>
          <p:nvPr/>
        </p:nvSpPr>
        <p:spPr>
          <a:xfrm>
            <a:off x="269280" y="5367600"/>
            <a:ext cx="680040" cy="17316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January</a:t>
            </a:r>
            <a:endParaRPr b="0" lang="en-US" sz="600" spc="-1" strike="noStrike">
              <a:latin typeface="Arial"/>
            </a:endParaRPr>
          </a:p>
        </p:txBody>
      </p:sp>
      <p:sp>
        <p:nvSpPr>
          <p:cNvPr id="263" name="CustomShape 5"/>
          <p:cNvSpPr/>
          <p:nvPr/>
        </p:nvSpPr>
        <p:spPr>
          <a:xfrm>
            <a:off x="269640" y="5079960"/>
            <a:ext cx="680040" cy="17316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February</a:t>
            </a:r>
            <a:endParaRPr b="0" lang="en-US" sz="600" spc="-1" strike="noStrike">
              <a:latin typeface="Arial"/>
            </a:endParaRPr>
          </a:p>
        </p:txBody>
      </p:sp>
      <p:sp>
        <p:nvSpPr>
          <p:cNvPr id="264" name="CustomShape 6"/>
          <p:cNvSpPr/>
          <p:nvPr/>
        </p:nvSpPr>
        <p:spPr>
          <a:xfrm>
            <a:off x="270000" y="4792320"/>
            <a:ext cx="680040" cy="17316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March</a:t>
            </a:r>
            <a:endParaRPr b="0" lang="en-US" sz="600" spc="-1" strike="noStrike">
              <a:latin typeface="Arial"/>
            </a:endParaRPr>
          </a:p>
        </p:txBody>
      </p:sp>
      <p:sp>
        <p:nvSpPr>
          <p:cNvPr id="265" name="CustomShape 7"/>
          <p:cNvSpPr/>
          <p:nvPr/>
        </p:nvSpPr>
        <p:spPr>
          <a:xfrm>
            <a:off x="268560" y="4484880"/>
            <a:ext cx="680040" cy="17316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April</a:t>
            </a:r>
            <a:endParaRPr b="0" lang="en-US" sz="600" spc="-1" strike="noStrike">
              <a:latin typeface="Arial"/>
            </a:endParaRPr>
          </a:p>
        </p:txBody>
      </p:sp>
      <p:sp>
        <p:nvSpPr>
          <p:cNvPr id="266" name="CustomShape 8"/>
          <p:cNvSpPr/>
          <p:nvPr/>
        </p:nvSpPr>
        <p:spPr>
          <a:xfrm>
            <a:off x="268560" y="4206600"/>
            <a:ext cx="680040" cy="17316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May</a:t>
            </a:r>
            <a:endParaRPr b="0" lang="en-US" sz="600" spc="-1" strike="noStrike">
              <a:latin typeface="Arial"/>
            </a:endParaRPr>
          </a:p>
        </p:txBody>
      </p:sp>
      <p:sp>
        <p:nvSpPr>
          <p:cNvPr id="267" name="CustomShape 9"/>
          <p:cNvSpPr/>
          <p:nvPr/>
        </p:nvSpPr>
        <p:spPr>
          <a:xfrm>
            <a:off x="268560" y="3907080"/>
            <a:ext cx="680040" cy="17316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June</a:t>
            </a:r>
            <a:endParaRPr b="0" lang="en-US" sz="600" spc="-1" strike="noStrike">
              <a:latin typeface="Arial"/>
            </a:endParaRPr>
          </a:p>
        </p:txBody>
      </p:sp>
      <p:sp>
        <p:nvSpPr>
          <p:cNvPr id="268" name="CustomShape 10"/>
          <p:cNvSpPr/>
          <p:nvPr/>
        </p:nvSpPr>
        <p:spPr>
          <a:xfrm>
            <a:off x="271440" y="3605760"/>
            <a:ext cx="680040" cy="17316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July</a:t>
            </a:r>
            <a:endParaRPr b="0" lang="en-US" sz="600" spc="-1" strike="noStrike">
              <a:latin typeface="Arial"/>
            </a:endParaRPr>
          </a:p>
        </p:txBody>
      </p:sp>
      <p:sp>
        <p:nvSpPr>
          <p:cNvPr id="269" name="CustomShape 11"/>
          <p:cNvSpPr/>
          <p:nvPr/>
        </p:nvSpPr>
        <p:spPr>
          <a:xfrm>
            <a:off x="271800" y="3318120"/>
            <a:ext cx="680040" cy="17316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August</a:t>
            </a:r>
            <a:endParaRPr b="0" lang="en-US" sz="600" spc="-1" strike="noStrike">
              <a:latin typeface="Arial"/>
            </a:endParaRPr>
          </a:p>
        </p:txBody>
      </p:sp>
      <p:sp>
        <p:nvSpPr>
          <p:cNvPr id="270" name="CustomShape 12"/>
          <p:cNvSpPr/>
          <p:nvPr/>
        </p:nvSpPr>
        <p:spPr>
          <a:xfrm>
            <a:off x="272160" y="3030480"/>
            <a:ext cx="680040" cy="17316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September</a:t>
            </a:r>
            <a:endParaRPr b="0" lang="en-US" sz="600" spc="-1" strike="noStrike">
              <a:latin typeface="Arial"/>
            </a:endParaRPr>
          </a:p>
        </p:txBody>
      </p:sp>
      <p:sp>
        <p:nvSpPr>
          <p:cNvPr id="271" name="CustomShape 13"/>
          <p:cNvSpPr/>
          <p:nvPr/>
        </p:nvSpPr>
        <p:spPr>
          <a:xfrm>
            <a:off x="272520" y="2742840"/>
            <a:ext cx="680040" cy="17316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October</a:t>
            </a:r>
            <a:endParaRPr b="0" lang="en-US" sz="600" spc="-1" strike="noStrike">
              <a:latin typeface="Arial"/>
            </a:endParaRPr>
          </a:p>
        </p:txBody>
      </p:sp>
      <p:pic>
        <p:nvPicPr>
          <p:cNvPr id="272" name="" descr=""/>
          <p:cNvPicPr/>
          <p:nvPr/>
        </p:nvPicPr>
        <p:blipFill>
          <a:blip r:embed="rId3"/>
          <a:stretch/>
        </p:blipFill>
        <p:spPr>
          <a:xfrm>
            <a:off x="9677160" y="1585440"/>
            <a:ext cx="812880" cy="495000"/>
          </a:xfrm>
          <a:prstGeom prst="rect">
            <a:avLst/>
          </a:prstGeom>
          <a:ln>
            <a:noFill/>
          </a:ln>
        </p:spPr>
      </p:pic>
      <p:pic>
        <p:nvPicPr>
          <p:cNvPr id="273" name="" descr=""/>
          <p:cNvPicPr/>
          <p:nvPr/>
        </p:nvPicPr>
        <p:blipFill>
          <a:blip r:embed="rId4"/>
          <a:srcRect l="0" t="0" r="44147" b="0"/>
          <a:stretch/>
        </p:blipFill>
        <p:spPr>
          <a:xfrm>
            <a:off x="990360" y="1585440"/>
            <a:ext cx="451080" cy="495000"/>
          </a:xfrm>
          <a:prstGeom prst="rect">
            <a:avLst/>
          </a:prstGeom>
          <a:ln>
            <a:noFill/>
          </a:ln>
        </p:spPr>
      </p:pic>
      <p:sp>
        <p:nvSpPr>
          <p:cNvPr id="274" name="CustomShape 14"/>
          <p:cNvSpPr/>
          <p:nvPr/>
        </p:nvSpPr>
        <p:spPr>
          <a:xfrm>
            <a:off x="918360" y="2005200"/>
            <a:ext cx="753480" cy="218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900" spc="-1" strike="noStrike">
                <a:solidFill>
                  <a:srgbClr val="000000"/>
                </a:solidFill>
                <a:latin typeface="DejaVu Sans"/>
                <a:ea typeface="DejaVu Sans"/>
              </a:rPr>
              <a:t>1 Earth</a:t>
            </a:r>
            <a:endParaRPr b="0" lang="en-US" sz="900" spc="-1" strike="noStrike">
              <a:latin typeface="Arial"/>
            </a:endParaRPr>
          </a:p>
        </p:txBody>
      </p:sp>
      <p:sp>
        <p:nvSpPr>
          <p:cNvPr id="275" name="CustomShape 15"/>
          <p:cNvSpPr/>
          <p:nvPr/>
        </p:nvSpPr>
        <p:spPr>
          <a:xfrm>
            <a:off x="9810360" y="2005200"/>
            <a:ext cx="775440" cy="3531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900" spc="-1" strike="noStrike">
                <a:solidFill>
                  <a:srgbClr val="000000"/>
                </a:solidFill>
                <a:latin typeface="DejaVu Sans"/>
                <a:ea typeface="DejaVu Sans"/>
              </a:rPr>
              <a:t>1.7 Earths</a:t>
            </a:r>
            <a:endParaRPr b="0" lang="en-US" sz="900" spc="-1" strike="noStrike">
              <a:latin typeface="Arial"/>
            </a:endParaRPr>
          </a:p>
        </p:txBody>
      </p:sp>
      <p:sp>
        <p:nvSpPr>
          <p:cNvPr id="276" name="CustomShape 16"/>
          <p:cNvSpPr/>
          <p:nvPr/>
        </p:nvSpPr>
        <p:spPr>
          <a:xfrm>
            <a:off x="182880" y="1697040"/>
            <a:ext cx="10743840" cy="49464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600" spc="-1" strike="noStrike">
                <a:solidFill>
                  <a:srgbClr val="000000"/>
                </a:solidFill>
                <a:latin typeface="DejaVu Sans"/>
                <a:ea typeface="DejaVu Sans"/>
              </a:rPr>
              <a:t>Earth Overshoot Day </a:t>
            </a:r>
            <a:endParaRPr b="0" lang="en-US" sz="1600" spc="-1" strike="noStrike">
              <a:latin typeface="Arial"/>
            </a:endParaRPr>
          </a:p>
          <a:p>
            <a:pPr algn="ctr">
              <a:lnSpc>
                <a:spcPct val="100000"/>
              </a:lnSpc>
            </a:pPr>
            <a:r>
              <a:rPr b="0" lang="en-US" sz="1600" spc="-1" strike="noStrike">
                <a:solidFill>
                  <a:srgbClr val="000000"/>
                </a:solidFill>
                <a:latin typeface="DejaVu Sans"/>
                <a:ea typeface="DejaVu Sans"/>
              </a:rPr>
              <a:t>1970-2021</a:t>
            </a:r>
            <a:endParaRPr b="0" lang="en-US" sz="1600" spc="-1" strike="noStrike">
              <a:latin typeface="Arial"/>
            </a:endParaRPr>
          </a:p>
        </p:txBody>
      </p:sp>
      <p:sp>
        <p:nvSpPr>
          <p:cNvPr id="277" name="CustomShape 17"/>
          <p:cNvSpPr/>
          <p:nvPr/>
        </p:nvSpPr>
        <p:spPr>
          <a:xfrm>
            <a:off x="335520" y="764640"/>
            <a:ext cx="10742400" cy="493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278" name="CustomShape 18"/>
          <p:cNvSpPr/>
          <p:nvPr/>
        </p:nvSpPr>
        <p:spPr>
          <a:xfrm>
            <a:off x="432720" y="1148040"/>
            <a:ext cx="10351440" cy="4921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Resources – Overconsumption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CustomShape 1"/>
          <p:cNvSpPr/>
          <p:nvPr/>
        </p:nvSpPr>
        <p:spPr>
          <a:xfrm>
            <a:off x="335520" y="764640"/>
            <a:ext cx="10742400" cy="493200"/>
          </a:xfrm>
          <a:prstGeom prst="rect">
            <a:avLst/>
          </a:prstGeom>
          <a:noFill/>
          <a:ln>
            <a:noFill/>
          </a:ln>
        </p:spPr>
        <p:style>
          <a:lnRef idx="0"/>
          <a:fillRef idx="0"/>
          <a:effectRef idx="0"/>
          <a:fontRef idx="minor"/>
        </p:style>
      </p:sp>
      <p:pic>
        <p:nvPicPr>
          <p:cNvPr id="280" name="" descr=""/>
          <p:cNvPicPr/>
          <p:nvPr/>
        </p:nvPicPr>
        <p:blipFill>
          <a:blip r:embed="rId1"/>
          <a:stretch/>
        </p:blipFill>
        <p:spPr>
          <a:xfrm>
            <a:off x="2194920" y="1371600"/>
            <a:ext cx="4565880" cy="4957560"/>
          </a:xfrm>
          <a:prstGeom prst="rect">
            <a:avLst/>
          </a:prstGeom>
          <a:ln>
            <a:noFill/>
          </a:ln>
        </p:spPr>
      </p:pic>
      <p:sp>
        <p:nvSpPr>
          <p:cNvPr id="281" name="CustomShape 2"/>
          <p:cNvSpPr/>
          <p:nvPr/>
        </p:nvSpPr>
        <p:spPr>
          <a:xfrm>
            <a:off x="263520" y="6411600"/>
            <a:ext cx="77770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XR Strategiepapier 2022 – Pusteblumen und Hype. Bilder: Sebastian Höhn, Joe Pohl, Sandra Doneck, Alessandro Brönnimann</a:t>
            </a:r>
            <a:endParaRPr b="0" lang="en-US" sz="900" spc="-1" strike="noStrike">
              <a:latin typeface="Arial"/>
            </a:endParaRPr>
          </a:p>
        </p:txBody>
      </p:sp>
      <p:sp>
        <p:nvSpPr>
          <p:cNvPr id="282" name="CustomShape 3"/>
          <p:cNvSpPr/>
          <p:nvPr/>
        </p:nvSpPr>
        <p:spPr>
          <a:xfrm>
            <a:off x="6858000" y="1554480"/>
            <a:ext cx="3743280" cy="292032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I am afraid of losing my child to a resource war because of a climate collapse”</a:t>
            </a:r>
            <a:endParaRPr b="0" lang="en-US" sz="1800" spc="-1" strike="noStrike">
              <a:latin typeface="Arial"/>
            </a:endParaRPr>
          </a:p>
        </p:txBody>
      </p:sp>
      <p:sp>
        <p:nvSpPr>
          <p:cNvPr id="283" name="CustomShape 4"/>
          <p:cNvSpPr/>
          <p:nvPr/>
        </p:nvSpPr>
        <p:spPr>
          <a:xfrm>
            <a:off x="7498080" y="4023360"/>
            <a:ext cx="3743280" cy="2920320"/>
          </a:xfrm>
          <a:prstGeom prst="rect">
            <a:avLst/>
          </a:prstGeom>
          <a:noFill/>
          <a:ln>
            <a:noFill/>
          </a:ln>
        </p:spPr>
        <p:style>
          <a:lnRef idx="0"/>
          <a:fillRef idx="0"/>
          <a:effectRef idx="0"/>
          <a:fontRef idx="minor"/>
        </p:style>
      </p:sp>
      <p:sp>
        <p:nvSpPr>
          <p:cNvPr id="284" name="CustomShape 5"/>
          <p:cNvSpPr/>
          <p:nvPr/>
        </p:nvSpPr>
        <p:spPr>
          <a:xfrm>
            <a:off x="335520" y="764640"/>
            <a:ext cx="10742400" cy="493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285" name="CustomShape 6"/>
          <p:cNvSpPr/>
          <p:nvPr/>
        </p:nvSpPr>
        <p:spPr>
          <a:xfrm>
            <a:off x="432720" y="1148040"/>
            <a:ext cx="10351440" cy="4921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Resources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CustomShape 1"/>
          <p:cNvSpPr/>
          <p:nvPr/>
        </p:nvSpPr>
        <p:spPr>
          <a:xfrm>
            <a:off x="335520" y="764640"/>
            <a:ext cx="10742400" cy="493200"/>
          </a:xfrm>
          <a:prstGeom prst="rect">
            <a:avLst/>
          </a:prstGeom>
          <a:noFill/>
          <a:ln>
            <a:noFill/>
          </a:ln>
        </p:spPr>
        <p:style>
          <a:lnRef idx="0"/>
          <a:fillRef idx="0"/>
          <a:effectRef idx="0"/>
          <a:fontRef idx="minor"/>
        </p:style>
      </p:sp>
      <p:pic>
        <p:nvPicPr>
          <p:cNvPr id="287" name="" descr=""/>
          <p:cNvPicPr/>
          <p:nvPr/>
        </p:nvPicPr>
        <p:blipFill>
          <a:blip r:embed="rId1"/>
          <a:stretch/>
        </p:blipFill>
        <p:spPr>
          <a:xfrm>
            <a:off x="2194920" y="1371600"/>
            <a:ext cx="4565880" cy="4957560"/>
          </a:xfrm>
          <a:prstGeom prst="rect">
            <a:avLst/>
          </a:prstGeom>
          <a:ln>
            <a:noFill/>
          </a:ln>
        </p:spPr>
      </p:pic>
      <p:sp>
        <p:nvSpPr>
          <p:cNvPr id="288" name="CustomShape 2"/>
          <p:cNvSpPr/>
          <p:nvPr/>
        </p:nvSpPr>
        <p:spPr>
          <a:xfrm>
            <a:off x="263520" y="6411600"/>
            <a:ext cx="77770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XR Strategiepapier 2022 – Pusteblumen und Hype. Bilder: Sebastian Höhn, Joe Pohl, Sandra Doneck, Alessandro Brönnimann</a:t>
            </a:r>
            <a:endParaRPr b="0" lang="en-US" sz="900" spc="-1" strike="noStrike">
              <a:latin typeface="Arial"/>
            </a:endParaRPr>
          </a:p>
        </p:txBody>
      </p:sp>
      <p:sp>
        <p:nvSpPr>
          <p:cNvPr id="289" name="CustomShape 3"/>
          <p:cNvSpPr/>
          <p:nvPr/>
        </p:nvSpPr>
        <p:spPr>
          <a:xfrm>
            <a:off x="6858000" y="1554480"/>
            <a:ext cx="3743280" cy="292032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I am afraid of losing my child to a resource war because of a climate collapse”</a:t>
            </a:r>
            <a:endParaRPr b="0" lang="en-US" sz="1800" spc="-1" strike="noStrike">
              <a:latin typeface="Arial"/>
            </a:endParaRPr>
          </a:p>
        </p:txBody>
      </p:sp>
      <p:sp>
        <p:nvSpPr>
          <p:cNvPr id="290" name="CustomShape 4"/>
          <p:cNvSpPr/>
          <p:nvPr/>
        </p:nvSpPr>
        <p:spPr>
          <a:xfrm>
            <a:off x="7498080" y="4023360"/>
            <a:ext cx="3743280" cy="292032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Our </a:t>
            </a:r>
            <a:r>
              <a:rPr b="0" i="1" lang="en-US" sz="1800" spc="-1" strike="noStrike" u="sng">
                <a:solidFill>
                  <a:srgbClr val="000000"/>
                </a:solidFill>
                <a:uFillTx/>
                <a:latin typeface="DejaVu Sans"/>
                <a:ea typeface="DejaVu Sans"/>
              </a:rPr>
              <a:t>parents</a:t>
            </a:r>
            <a:r>
              <a:rPr b="0" i="1" lang="en-US" sz="1800" spc="-1" strike="noStrike">
                <a:solidFill>
                  <a:srgbClr val="000000"/>
                </a:solidFill>
                <a:latin typeface="DejaVu Sans"/>
                <a:ea typeface="DejaVu Sans"/>
              </a:rPr>
              <a:t> will die of old age, our </a:t>
            </a:r>
            <a:r>
              <a:rPr b="0" i="1" lang="en-US" sz="1800" spc="-1" strike="noStrike" u="sng">
                <a:solidFill>
                  <a:srgbClr val="000000"/>
                </a:solidFill>
                <a:uFillTx/>
                <a:latin typeface="DejaVu Sans"/>
                <a:ea typeface="DejaVu Sans"/>
              </a:rPr>
              <a:t>children</a:t>
            </a:r>
            <a:r>
              <a:rPr b="0" i="1" lang="en-US" sz="1800" spc="-1" strike="noStrike">
                <a:solidFill>
                  <a:srgbClr val="000000"/>
                </a:solidFill>
                <a:latin typeface="DejaVu Sans"/>
                <a:ea typeface="DejaVu Sans"/>
              </a:rPr>
              <a:t> will die of climate change”</a:t>
            </a:r>
            <a:endParaRPr b="0" lang="en-US" sz="1800" spc="-1" strike="noStrike">
              <a:latin typeface="Arial"/>
            </a:endParaRPr>
          </a:p>
        </p:txBody>
      </p:sp>
      <p:sp>
        <p:nvSpPr>
          <p:cNvPr id="291" name="CustomShape 5"/>
          <p:cNvSpPr/>
          <p:nvPr/>
        </p:nvSpPr>
        <p:spPr>
          <a:xfrm>
            <a:off x="335520" y="764640"/>
            <a:ext cx="10742400" cy="493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292" name="CustomShape 6"/>
          <p:cNvSpPr/>
          <p:nvPr/>
        </p:nvSpPr>
        <p:spPr>
          <a:xfrm>
            <a:off x="432720" y="1148040"/>
            <a:ext cx="10351440" cy="4921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Resources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CustomShape 1"/>
          <p:cNvSpPr/>
          <p:nvPr/>
        </p:nvSpPr>
        <p:spPr>
          <a:xfrm>
            <a:off x="335520" y="764640"/>
            <a:ext cx="10742400" cy="493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Question 2 </a:t>
            </a:r>
            <a:endParaRPr b="0" lang="en-US" sz="2400" spc="-1" strike="noStrike">
              <a:latin typeface="Arial"/>
            </a:endParaRPr>
          </a:p>
        </p:txBody>
      </p:sp>
      <p:sp>
        <p:nvSpPr>
          <p:cNvPr id="105" name="CustomShape 2"/>
          <p:cNvSpPr/>
          <p:nvPr/>
        </p:nvSpPr>
        <p:spPr>
          <a:xfrm>
            <a:off x="335520" y="1268280"/>
            <a:ext cx="10742400" cy="50299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At which university do you study?</a:t>
            </a:r>
            <a:endParaRPr b="0" lang="en-US" sz="1800" spc="-1" strike="noStrike">
              <a:latin typeface="Arial"/>
            </a:endParaRPr>
          </a:p>
          <a:p>
            <a:pPr lvl="1" marL="432000" indent="-2098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 TU Clausthal</a:t>
            </a:r>
            <a:endParaRPr b="0" lang="en-US" sz="1800" spc="-1" strike="noStrike">
              <a:latin typeface="Arial"/>
            </a:endParaRPr>
          </a:p>
          <a:p>
            <a:pPr lvl="1" marL="432000" indent="-2098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b) Ostfalia</a:t>
            </a:r>
            <a:endParaRPr b="0" lang="en-US" sz="1800" spc="-1" strike="noStrike">
              <a:latin typeface="Arial"/>
            </a:endParaRPr>
          </a:p>
          <a:p>
            <a:pPr lvl="1" marL="432000" indent="-2098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 Göttingen</a:t>
            </a:r>
            <a:endParaRPr b="0" lang="en-US" sz="1800" spc="-1" strike="noStrike">
              <a:latin typeface="Arial"/>
            </a:endParaRPr>
          </a:p>
          <a:p>
            <a:pPr lvl="1" marL="432000" indent="-2098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 other / not a student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CustomShape 1"/>
          <p:cNvSpPr/>
          <p:nvPr/>
        </p:nvSpPr>
        <p:spPr>
          <a:xfrm>
            <a:off x="335520" y="764640"/>
            <a:ext cx="10742400" cy="493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3 Key Challenges of the 21</a:t>
            </a:r>
            <a:r>
              <a:rPr b="1" lang="en-US" sz="2400" spc="-1" strike="noStrike" baseline="14000000">
                <a:solidFill>
                  <a:srgbClr val="000000"/>
                </a:solidFill>
                <a:latin typeface="DejaVu Sans"/>
                <a:ea typeface="DejaVu Sans"/>
              </a:rPr>
              <a:t>st</a:t>
            </a:r>
            <a:r>
              <a:rPr b="1" lang="en-US" sz="2400" spc="-1" strike="noStrike">
                <a:solidFill>
                  <a:srgbClr val="000000"/>
                </a:solidFill>
                <a:latin typeface="DejaVu Sans"/>
                <a:ea typeface="DejaVu Sans"/>
              </a:rPr>
              <a:t> Century</a:t>
            </a:r>
            <a:endParaRPr b="0" lang="en-US" sz="2400" spc="-1" strike="noStrike">
              <a:latin typeface="Arial"/>
            </a:endParaRPr>
          </a:p>
        </p:txBody>
      </p:sp>
      <p:sp>
        <p:nvSpPr>
          <p:cNvPr id="294" name="CustomShape 2"/>
          <p:cNvSpPr/>
          <p:nvPr/>
        </p:nvSpPr>
        <p:spPr>
          <a:xfrm>
            <a:off x="335520" y="1268280"/>
            <a:ext cx="10742400" cy="50299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04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Climate change / adaption to climate change</a:t>
            </a:r>
            <a:endParaRPr b="0" lang="en-US" sz="1800" spc="-1" strike="noStrike">
              <a:latin typeface="Arial"/>
            </a:endParaRPr>
          </a:p>
          <a:p>
            <a:pPr marL="195120" indent="-18504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Environmental pollution</a:t>
            </a:r>
            <a:endParaRPr b="0" lang="en-US" sz="1800" spc="-1" strike="noStrike">
              <a:latin typeface="Arial"/>
            </a:endParaRPr>
          </a:p>
          <a:p>
            <a:pPr marL="195120" indent="-18504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Dwindling non-renewable resources</a:t>
            </a:r>
            <a:endParaRPr b="0" lang="en-US" sz="1800" spc="-1" strike="noStrike">
              <a:latin typeface="Arial"/>
            </a:endParaRPr>
          </a:p>
        </p:txBody>
      </p:sp>
      <p:sp>
        <p:nvSpPr>
          <p:cNvPr id="295" name="CustomShape 3"/>
          <p:cNvSpPr/>
          <p:nvPr/>
        </p:nvSpPr>
        <p:spPr>
          <a:xfrm>
            <a:off x="4206240" y="721800"/>
            <a:ext cx="1089000" cy="3380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CustomShape 1"/>
          <p:cNvSpPr/>
          <p:nvPr/>
        </p:nvSpPr>
        <p:spPr>
          <a:xfrm>
            <a:off x="335520" y="4406760"/>
            <a:ext cx="10740960" cy="1350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Is this really still a Problem?</a:t>
            </a:r>
            <a:endParaRPr b="0" lang="en-US" sz="3000" spc="-1" strike="noStrike">
              <a:latin typeface="Arial"/>
            </a:endParaRPr>
          </a:p>
        </p:txBody>
      </p:sp>
      <p:sp>
        <p:nvSpPr>
          <p:cNvPr id="297" name="CustomShape 2"/>
          <p:cNvSpPr/>
          <p:nvPr/>
        </p:nvSpPr>
        <p:spPr>
          <a:xfrm>
            <a:off x="335520" y="2906640"/>
            <a:ext cx="10740960" cy="14878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CustomShape 1"/>
          <p:cNvSpPr/>
          <p:nvPr/>
        </p:nvSpPr>
        <p:spPr>
          <a:xfrm>
            <a:off x="335520" y="764640"/>
            <a:ext cx="10742400" cy="493200"/>
          </a:xfrm>
          <a:prstGeom prst="rect">
            <a:avLst/>
          </a:prstGeom>
          <a:noFill/>
          <a:ln>
            <a:noFill/>
          </a:ln>
        </p:spPr>
        <p:style>
          <a:lnRef idx="0"/>
          <a:fillRef idx="0"/>
          <a:effectRef idx="0"/>
          <a:fontRef idx="minor"/>
        </p:style>
      </p:sp>
      <p:sp>
        <p:nvSpPr>
          <p:cNvPr id="299" name="CustomShape 2"/>
          <p:cNvSpPr/>
          <p:nvPr/>
        </p:nvSpPr>
        <p:spPr>
          <a:xfrm>
            <a:off x="335520" y="1268280"/>
            <a:ext cx="10742400" cy="502992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2600" spc="-1" strike="noStrike">
                <a:solidFill>
                  <a:srgbClr val="000000"/>
                </a:solidFill>
                <a:latin typeface="DejaVu Sans"/>
                <a:ea typeface="DejaVu Sans"/>
              </a:rPr>
              <a:t>Yes!</a:t>
            </a:r>
            <a:endParaRPr b="0" lang="en-US" sz="2600" spc="-1" strike="noStrike">
              <a:latin typeface="Arial"/>
            </a:endParaRPr>
          </a:p>
        </p:txBody>
      </p:sp>
      <p:sp>
        <p:nvSpPr>
          <p:cNvPr id="300" name="CustomShape 3"/>
          <p:cNvSpPr/>
          <p:nvPr/>
        </p:nvSpPr>
        <p:spPr>
          <a:xfrm>
            <a:off x="4206240" y="721800"/>
            <a:ext cx="1089000" cy="338040"/>
          </a:xfrm>
          <a:prstGeom prst="rect">
            <a:avLst/>
          </a:prstGeom>
          <a:noFill/>
          <a:ln>
            <a:noFill/>
          </a:ln>
        </p:spPr>
        <p:style>
          <a:lnRef idx="0"/>
          <a:fillRef idx="0"/>
          <a:effectRef idx="0"/>
          <a:fontRef idx="minor"/>
        </p:style>
      </p:sp>
      <p:sp>
        <p:nvSpPr>
          <p:cNvPr id="301" name="CustomShape 4"/>
          <p:cNvSpPr/>
          <p:nvPr/>
        </p:nvSpPr>
        <p:spPr>
          <a:xfrm>
            <a:off x="865800" y="2859480"/>
            <a:ext cx="9925200" cy="18770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302" name="CustomShape 5"/>
          <p:cNvSpPr/>
          <p:nvPr/>
        </p:nvSpPr>
        <p:spPr>
          <a:xfrm>
            <a:off x="335520" y="764640"/>
            <a:ext cx="10742400" cy="493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Is This Really Still a Problem?</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CustomShape 1"/>
          <p:cNvSpPr/>
          <p:nvPr/>
        </p:nvSpPr>
        <p:spPr>
          <a:xfrm>
            <a:off x="335520" y="764640"/>
            <a:ext cx="10742400" cy="493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Is This Really Still a Problem?</a:t>
            </a:r>
            <a:endParaRPr b="0" lang="en-US" sz="2400" spc="-1" strike="noStrike">
              <a:latin typeface="Arial"/>
            </a:endParaRPr>
          </a:p>
        </p:txBody>
      </p:sp>
      <p:sp>
        <p:nvSpPr>
          <p:cNvPr id="304" name="CustomShape 2"/>
          <p:cNvSpPr/>
          <p:nvPr/>
        </p:nvSpPr>
        <p:spPr>
          <a:xfrm>
            <a:off x="263520" y="6036840"/>
            <a:ext cx="777708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Vauxford – https://commons.wikimedia.org/wiki/File:2018_Tesla_Model_S_75D.jpg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2. Marco Verch – https://www.flickr.com/photos/30478819@N08/51303997289/in/photostream/ –  </a:t>
            </a:r>
            <a:r>
              <a:rPr b="0" lang="en-US" sz="900" spc="-1" strike="noStrike" u="sng">
                <a:solidFill>
                  <a:srgbClr val="0000ff"/>
                </a:solidFill>
                <a:uFillTx/>
                <a:latin typeface="Roboto"/>
                <a:ea typeface="Roboto"/>
                <a:hlinkClick r:id="rId2"/>
              </a:rPr>
              <a:t>CC BY 2.0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3. https://pxhere.com/en/photo/1081335 –</a:t>
            </a:r>
            <a:r>
              <a:rPr b="0" lang="en-US" sz="900" spc="-1" strike="noStrike" u="sng">
                <a:solidFill>
                  <a:srgbClr val="0000ff"/>
                </a:solidFill>
                <a:uFillTx/>
                <a:latin typeface="Roboto"/>
                <a:ea typeface="Roboto"/>
                <a:hlinkClick r:id="rId3"/>
              </a:rPr>
              <a:t> CC0 1.0.</a:t>
            </a:r>
            <a:endParaRPr b="0" lang="en-US" sz="900" spc="-1" strike="noStrike">
              <a:latin typeface="Arial"/>
            </a:endParaRPr>
          </a:p>
          <a:p>
            <a:pPr>
              <a:lnSpc>
                <a:spcPct val="100000"/>
              </a:lnSpc>
            </a:pPr>
            <a:r>
              <a:rPr b="0" lang="en-US" sz="900" spc="-1" strike="noStrike">
                <a:solidFill>
                  <a:srgbClr val="a6a6a6"/>
                </a:solidFill>
                <a:latin typeface="Roboto"/>
                <a:ea typeface="Roboto"/>
              </a:rPr>
              <a:t>4. epSos.de – https://commons.wikimedia.org/wiki/File:Colorful_Recycling_Containers_for_Trash.jpg – </a:t>
            </a:r>
            <a:r>
              <a:rPr b="0" lang="en-US" sz="900" spc="-1" strike="noStrike" u="sng">
                <a:solidFill>
                  <a:srgbClr val="0000ff"/>
                </a:solidFill>
                <a:uFillTx/>
                <a:latin typeface="Roboto"/>
                <a:ea typeface="Roboto"/>
                <a:hlinkClick r:id="rId4"/>
              </a:rPr>
              <a:t>CC BY 2.0</a:t>
            </a:r>
            <a:r>
              <a:rPr b="0" lang="en-US" sz="900" spc="-1" strike="noStrike">
                <a:solidFill>
                  <a:srgbClr val="a6a6a6"/>
                </a:solidFill>
                <a:latin typeface="Roboto"/>
                <a:ea typeface="Roboto"/>
              </a:rPr>
              <a:t>.</a:t>
            </a:r>
            <a:endParaRPr b="0" lang="en-US" sz="900" spc="-1" strike="noStrike">
              <a:latin typeface="Arial"/>
            </a:endParaRPr>
          </a:p>
        </p:txBody>
      </p:sp>
      <p:sp>
        <p:nvSpPr>
          <p:cNvPr id="305" name="CustomShape 3"/>
          <p:cNvSpPr/>
          <p:nvPr/>
        </p:nvSpPr>
        <p:spPr>
          <a:xfrm>
            <a:off x="432720" y="1148040"/>
            <a:ext cx="10351440" cy="492120"/>
          </a:xfrm>
          <a:prstGeom prst="rect">
            <a:avLst/>
          </a:prstGeom>
          <a:noFill/>
          <a:ln>
            <a:noFill/>
          </a:ln>
        </p:spPr>
        <p:style>
          <a:lnRef idx="0"/>
          <a:fillRef idx="0"/>
          <a:effectRef idx="0"/>
          <a:fontRef idx="minor"/>
        </p:style>
      </p:sp>
      <p:pic>
        <p:nvPicPr>
          <p:cNvPr id="306" name="" descr=""/>
          <p:cNvPicPr/>
          <p:nvPr/>
        </p:nvPicPr>
        <p:blipFill>
          <a:blip r:embed="rId5"/>
          <a:stretch/>
        </p:blipFill>
        <p:spPr>
          <a:xfrm>
            <a:off x="432720" y="1264320"/>
            <a:ext cx="4500360" cy="2388600"/>
          </a:xfrm>
          <a:prstGeom prst="rect">
            <a:avLst/>
          </a:prstGeom>
          <a:ln>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CustomShape 1"/>
          <p:cNvSpPr/>
          <p:nvPr/>
        </p:nvSpPr>
        <p:spPr>
          <a:xfrm>
            <a:off x="335520" y="764640"/>
            <a:ext cx="10742400" cy="493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Is This Really Still a Problem?</a:t>
            </a:r>
            <a:endParaRPr b="0" lang="en-US" sz="2400" spc="-1" strike="noStrike">
              <a:latin typeface="Arial"/>
            </a:endParaRPr>
          </a:p>
        </p:txBody>
      </p:sp>
      <p:sp>
        <p:nvSpPr>
          <p:cNvPr id="308" name="CustomShape 2"/>
          <p:cNvSpPr/>
          <p:nvPr/>
        </p:nvSpPr>
        <p:spPr>
          <a:xfrm>
            <a:off x="263520" y="6036840"/>
            <a:ext cx="777708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Vauxford – https://commons.wikimedia.org/wiki/File:2018_Tesla_Model_S_75D.jpg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2. Marco Verch – https://www.flickr.com/photos/30478819@N08/51303997289/in/photostream/ –  </a:t>
            </a:r>
            <a:r>
              <a:rPr b="0" lang="en-US" sz="900" spc="-1" strike="noStrike" u="sng">
                <a:solidFill>
                  <a:srgbClr val="0000ff"/>
                </a:solidFill>
                <a:uFillTx/>
                <a:latin typeface="Roboto"/>
                <a:ea typeface="Roboto"/>
                <a:hlinkClick r:id="rId2"/>
              </a:rPr>
              <a:t>CC BY 2.0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3. https://pxhere.com/en/photo/1081335 –</a:t>
            </a:r>
            <a:r>
              <a:rPr b="0" lang="en-US" sz="900" spc="-1" strike="noStrike" u="sng">
                <a:solidFill>
                  <a:srgbClr val="0000ff"/>
                </a:solidFill>
                <a:uFillTx/>
                <a:latin typeface="Roboto"/>
                <a:ea typeface="Roboto"/>
                <a:hlinkClick r:id="rId3"/>
              </a:rPr>
              <a:t> CC0 1.0.</a:t>
            </a:r>
            <a:endParaRPr b="0" lang="en-US" sz="900" spc="-1" strike="noStrike">
              <a:latin typeface="Arial"/>
            </a:endParaRPr>
          </a:p>
          <a:p>
            <a:pPr>
              <a:lnSpc>
                <a:spcPct val="100000"/>
              </a:lnSpc>
            </a:pPr>
            <a:r>
              <a:rPr b="0" lang="en-US" sz="900" spc="-1" strike="noStrike">
                <a:solidFill>
                  <a:srgbClr val="a6a6a6"/>
                </a:solidFill>
                <a:latin typeface="Roboto"/>
                <a:ea typeface="Roboto"/>
              </a:rPr>
              <a:t>4. epSos.de – https://commons.wikimedia.org/wiki/File:Colorful_Recycling_Containers_for_Trash.jpg – </a:t>
            </a:r>
            <a:r>
              <a:rPr b="0" lang="en-US" sz="900" spc="-1" strike="noStrike" u="sng">
                <a:solidFill>
                  <a:srgbClr val="0000ff"/>
                </a:solidFill>
                <a:uFillTx/>
                <a:latin typeface="Roboto"/>
                <a:ea typeface="Roboto"/>
                <a:hlinkClick r:id="rId4"/>
              </a:rPr>
              <a:t>CC BY 2.0</a:t>
            </a:r>
            <a:r>
              <a:rPr b="0" lang="en-US" sz="900" spc="-1" strike="noStrike">
                <a:solidFill>
                  <a:srgbClr val="a6a6a6"/>
                </a:solidFill>
                <a:latin typeface="Roboto"/>
                <a:ea typeface="Roboto"/>
              </a:rPr>
              <a:t>.</a:t>
            </a:r>
            <a:endParaRPr b="0" lang="en-US" sz="900" spc="-1" strike="noStrike">
              <a:latin typeface="Arial"/>
            </a:endParaRPr>
          </a:p>
        </p:txBody>
      </p:sp>
      <p:sp>
        <p:nvSpPr>
          <p:cNvPr id="309" name="CustomShape 3"/>
          <p:cNvSpPr/>
          <p:nvPr/>
        </p:nvSpPr>
        <p:spPr>
          <a:xfrm>
            <a:off x="432720" y="1148040"/>
            <a:ext cx="10351440" cy="492120"/>
          </a:xfrm>
          <a:prstGeom prst="rect">
            <a:avLst/>
          </a:prstGeom>
          <a:noFill/>
          <a:ln>
            <a:noFill/>
          </a:ln>
        </p:spPr>
        <p:style>
          <a:lnRef idx="0"/>
          <a:fillRef idx="0"/>
          <a:effectRef idx="0"/>
          <a:fontRef idx="minor"/>
        </p:style>
      </p:sp>
      <p:pic>
        <p:nvPicPr>
          <p:cNvPr id="310" name="" descr=""/>
          <p:cNvPicPr/>
          <p:nvPr/>
        </p:nvPicPr>
        <p:blipFill>
          <a:blip r:embed="rId5"/>
          <a:stretch/>
        </p:blipFill>
        <p:spPr>
          <a:xfrm>
            <a:off x="432720" y="1264320"/>
            <a:ext cx="4500360" cy="2388600"/>
          </a:xfrm>
          <a:prstGeom prst="rect">
            <a:avLst/>
          </a:prstGeom>
          <a:ln>
            <a:noFill/>
          </a:ln>
        </p:spPr>
      </p:pic>
      <p:pic>
        <p:nvPicPr>
          <p:cNvPr id="311" name="" descr=""/>
          <p:cNvPicPr/>
          <p:nvPr/>
        </p:nvPicPr>
        <p:blipFill>
          <a:blip r:embed="rId6"/>
          <a:stretch/>
        </p:blipFill>
        <p:spPr>
          <a:xfrm>
            <a:off x="5585400" y="704520"/>
            <a:ext cx="4285440" cy="2856960"/>
          </a:xfrm>
          <a:prstGeom prst="rect">
            <a:avLst/>
          </a:prstGeom>
          <a:ln>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CustomShape 1"/>
          <p:cNvSpPr/>
          <p:nvPr/>
        </p:nvSpPr>
        <p:spPr>
          <a:xfrm>
            <a:off x="335520" y="764640"/>
            <a:ext cx="10742400" cy="493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Is This Really Still a Problem?</a:t>
            </a:r>
            <a:endParaRPr b="0" lang="en-US" sz="2400" spc="-1" strike="noStrike">
              <a:latin typeface="Arial"/>
            </a:endParaRPr>
          </a:p>
        </p:txBody>
      </p:sp>
      <p:sp>
        <p:nvSpPr>
          <p:cNvPr id="313" name="CustomShape 2"/>
          <p:cNvSpPr/>
          <p:nvPr/>
        </p:nvSpPr>
        <p:spPr>
          <a:xfrm>
            <a:off x="263520" y="6036840"/>
            <a:ext cx="777708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Vauxford – https://commons.wikimedia.org/wiki/File:2018_Tesla_Model_S_75D.jpg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2. Marco Verch – https://www.flickr.com/photos/30478819@N08/51303997289/in/photostream/ –  </a:t>
            </a:r>
            <a:r>
              <a:rPr b="0" lang="en-US" sz="900" spc="-1" strike="noStrike" u="sng">
                <a:solidFill>
                  <a:srgbClr val="0000ff"/>
                </a:solidFill>
                <a:uFillTx/>
                <a:latin typeface="Roboto"/>
                <a:ea typeface="Roboto"/>
                <a:hlinkClick r:id="rId2"/>
              </a:rPr>
              <a:t>CC BY 2.0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3. https://pxhere.com/en/photo/1081335 –</a:t>
            </a:r>
            <a:r>
              <a:rPr b="0" lang="en-US" sz="900" spc="-1" strike="noStrike" u="sng">
                <a:solidFill>
                  <a:srgbClr val="0000ff"/>
                </a:solidFill>
                <a:uFillTx/>
                <a:latin typeface="Roboto"/>
                <a:ea typeface="Roboto"/>
                <a:hlinkClick r:id="rId3"/>
              </a:rPr>
              <a:t> CC0 1.0.</a:t>
            </a:r>
            <a:endParaRPr b="0" lang="en-US" sz="900" spc="-1" strike="noStrike">
              <a:latin typeface="Arial"/>
            </a:endParaRPr>
          </a:p>
          <a:p>
            <a:pPr>
              <a:lnSpc>
                <a:spcPct val="100000"/>
              </a:lnSpc>
            </a:pPr>
            <a:r>
              <a:rPr b="0" lang="en-US" sz="900" spc="-1" strike="noStrike">
                <a:solidFill>
                  <a:srgbClr val="a6a6a6"/>
                </a:solidFill>
                <a:latin typeface="Roboto"/>
                <a:ea typeface="Roboto"/>
              </a:rPr>
              <a:t>4. epSos.de – https://commons.wikimedia.org/wiki/File:Colorful_Recycling_Containers_for_Trash.jpg – </a:t>
            </a:r>
            <a:r>
              <a:rPr b="0" lang="en-US" sz="900" spc="-1" strike="noStrike" u="sng">
                <a:solidFill>
                  <a:srgbClr val="0000ff"/>
                </a:solidFill>
                <a:uFillTx/>
                <a:latin typeface="Roboto"/>
                <a:ea typeface="Roboto"/>
                <a:hlinkClick r:id="rId4"/>
              </a:rPr>
              <a:t>CC BY 2.0</a:t>
            </a:r>
            <a:r>
              <a:rPr b="0" lang="en-US" sz="900" spc="-1" strike="noStrike">
                <a:solidFill>
                  <a:srgbClr val="a6a6a6"/>
                </a:solidFill>
                <a:latin typeface="Roboto"/>
                <a:ea typeface="Roboto"/>
              </a:rPr>
              <a:t>.</a:t>
            </a:r>
            <a:endParaRPr b="0" lang="en-US" sz="900" spc="-1" strike="noStrike">
              <a:latin typeface="Arial"/>
            </a:endParaRPr>
          </a:p>
        </p:txBody>
      </p:sp>
      <p:sp>
        <p:nvSpPr>
          <p:cNvPr id="314" name="CustomShape 3"/>
          <p:cNvSpPr/>
          <p:nvPr/>
        </p:nvSpPr>
        <p:spPr>
          <a:xfrm>
            <a:off x="432720" y="1148040"/>
            <a:ext cx="10351440" cy="492120"/>
          </a:xfrm>
          <a:prstGeom prst="rect">
            <a:avLst/>
          </a:prstGeom>
          <a:noFill/>
          <a:ln>
            <a:noFill/>
          </a:ln>
        </p:spPr>
        <p:style>
          <a:lnRef idx="0"/>
          <a:fillRef idx="0"/>
          <a:effectRef idx="0"/>
          <a:fontRef idx="minor"/>
        </p:style>
      </p:sp>
      <p:pic>
        <p:nvPicPr>
          <p:cNvPr id="315" name="" descr=""/>
          <p:cNvPicPr/>
          <p:nvPr/>
        </p:nvPicPr>
        <p:blipFill>
          <a:blip r:embed="rId5"/>
          <a:stretch/>
        </p:blipFill>
        <p:spPr>
          <a:xfrm>
            <a:off x="432720" y="1264320"/>
            <a:ext cx="4500360" cy="2388600"/>
          </a:xfrm>
          <a:prstGeom prst="rect">
            <a:avLst/>
          </a:prstGeom>
          <a:ln>
            <a:noFill/>
          </a:ln>
        </p:spPr>
      </p:pic>
      <p:pic>
        <p:nvPicPr>
          <p:cNvPr id="316" name="" descr=""/>
          <p:cNvPicPr/>
          <p:nvPr/>
        </p:nvPicPr>
        <p:blipFill>
          <a:blip r:embed="rId6"/>
          <a:stretch/>
        </p:blipFill>
        <p:spPr>
          <a:xfrm>
            <a:off x="5585400" y="704520"/>
            <a:ext cx="4285440" cy="2856960"/>
          </a:xfrm>
          <a:prstGeom prst="rect">
            <a:avLst/>
          </a:prstGeom>
          <a:ln>
            <a:noFill/>
          </a:ln>
        </p:spPr>
      </p:pic>
      <p:pic>
        <p:nvPicPr>
          <p:cNvPr id="317" name="" descr=""/>
          <p:cNvPicPr/>
          <p:nvPr/>
        </p:nvPicPr>
        <p:blipFill>
          <a:blip r:embed="rId7"/>
          <a:stretch/>
        </p:blipFill>
        <p:spPr>
          <a:xfrm>
            <a:off x="424080" y="3749040"/>
            <a:ext cx="3960360" cy="2225880"/>
          </a:xfrm>
          <a:prstGeom prst="rect">
            <a:avLst/>
          </a:prstGeom>
          <a:ln>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CustomShape 1"/>
          <p:cNvSpPr/>
          <p:nvPr/>
        </p:nvSpPr>
        <p:spPr>
          <a:xfrm>
            <a:off x="335520" y="764640"/>
            <a:ext cx="10742400" cy="493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Is This Really Still a Problem?</a:t>
            </a:r>
            <a:endParaRPr b="0" lang="en-US" sz="2400" spc="-1" strike="noStrike">
              <a:latin typeface="Arial"/>
            </a:endParaRPr>
          </a:p>
        </p:txBody>
      </p:sp>
      <p:sp>
        <p:nvSpPr>
          <p:cNvPr id="319" name="CustomShape 2"/>
          <p:cNvSpPr/>
          <p:nvPr/>
        </p:nvSpPr>
        <p:spPr>
          <a:xfrm>
            <a:off x="263520" y="6036840"/>
            <a:ext cx="777708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Vauxford – https://commons.wikimedia.org/wiki/File:2018_Tesla_Model_S_75D.jpg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2. Marco Verch – https://www.flickr.com/photos/30478819@N08/51303997289/in/photostream/ –  </a:t>
            </a:r>
            <a:r>
              <a:rPr b="0" lang="en-US" sz="900" spc="-1" strike="noStrike" u="sng">
                <a:solidFill>
                  <a:srgbClr val="0000ff"/>
                </a:solidFill>
                <a:uFillTx/>
                <a:latin typeface="Roboto"/>
                <a:ea typeface="Roboto"/>
                <a:hlinkClick r:id="rId2"/>
              </a:rPr>
              <a:t>CC BY 2.0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3. https://pxhere.com/en/photo/1081335 –</a:t>
            </a:r>
            <a:r>
              <a:rPr b="0" lang="en-US" sz="900" spc="-1" strike="noStrike" u="sng">
                <a:solidFill>
                  <a:srgbClr val="0000ff"/>
                </a:solidFill>
                <a:uFillTx/>
                <a:latin typeface="Roboto"/>
                <a:ea typeface="Roboto"/>
                <a:hlinkClick r:id="rId3"/>
              </a:rPr>
              <a:t> CC0 1.0.</a:t>
            </a:r>
            <a:endParaRPr b="0" lang="en-US" sz="900" spc="-1" strike="noStrike">
              <a:latin typeface="Arial"/>
            </a:endParaRPr>
          </a:p>
          <a:p>
            <a:pPr>
              <a:lnSpc>
                <a:spcPct val="100000"/>
              </a:lnSpc>
            </a:pPr>
            <a:r>
              <a:rPr b="0" lang="en-US" sz="900" spc="-1" strike="noStrike">
                <a:solidFill>
                  <a:srgbClr val="a6a6a6"/>
                </a:solidFill>
                <a:latin typeface="Roboto"/>
                <a:ea typeface="Roboto"/>
              </a:rPr>
              <a:t>4. epSos.de – https://commons.wikimedia.org/wiki/File:Colorful_Recycling_Containers_for_Trash.jpg – </a:t>
            </a:r>
            <a:r>
              <a:rPr b="0" lang="en-US" sz="900" spc="-1" strike="noStrike" u="sng">
                <a:solidFill>
                  <a:srgbClr val="0000ff"/>
                </a:solidFill>
                <a:uFillTx/>
                <a:latin typeface="Roboto"/>
                <a:ea typeface="Roboto"/>
                <a:hlinkClick r:id="rId4"/>
              </a:rPr>
              <a:t>CC BY 2.0</a:t>
            </a:r>
            <a:r>
              <a:rPr b="0" lang="en-US" sz="900" spc="-1" strike="noStrike">
                <a:solidFill>
                  <a:srgbClr val="a6a6a6"/>
                </a:solidFill>
                <a:latin typeface="Roboto"/>
                <a:ea typeface="Roboto"/>
              </a:rPr>
              <a:t>.</a:t>
            </a:r>
            <a:endParaRPr b="0" lang="en-US" sz="900" spc="-1" strike="noStrike">
              <a:latin typeface="Arial"/>
            </a:endParaRPr>
          </a:p>
        </p:txBody>
      </p:sp>
      <p:sp>
        <p:nvSpPr>
          <p:cNvPr id="320" name="CustomShape 3"/>
          <p:cNvSpPr/>
          <p:nvPr/>
        </p:nvSpPr>
        <p:spPr>
          <a:xfrm>
            <a:off x="432720" y="1148040"/>
            <a:ext cx="10351440" cy="492120"/>
          </a:xfrm>
          <a:prstGeom prst="rect">
            <a:avLst/>
          </a:prstGeom>
          <a:noFill/>
          <a:ln>
            <a:noFill/>
          </a:ln>
        </p:spPr>
        <p:style>
          <a:lnRef idx="0"/>
          <a:fillRef idx="0"/>
          <a:effectRef idx="0"/>
          <a:fontRef idx="minor"/>
        </p:style>
      </p:sp>
      <p:pic>
        <p:nvPicPr>
          <p:cNvPr id="321" name="" descr=""/>
          <p:cNvPicPr/>
          <p:nvPr/>
        </p:nvPicPr>
        <p:blipFill>
          <a:blip r:embed="rId5"/>
          <a:stretch/>
        </p:blipFill>
        <p:spPr>
          <a:xfrm>
            <a:off x="432720" y="1264320"/>
            <a:ext cx="4500360" cy="2388600"/>
          </a:xfrm>
          <a:prstGeom prst="rect">
            <a:avLst/>
          </a:prstGeom>
          <a:ln>
            <a:noFill/>
          </a:ln>
        </p:spPr>
      </p:pic>
      <p:pic>
        <p:nvPicPr>
          <p:cNvPr id="322" name="" descr=""/>
          <p:cNvPicPr/>
          <p:nvPr/>
        </p:nvPicPr>
        <p:blipFill>
          <a:blip r:embed="rId6"/>
          <a:stretch/>
        </p:blipFill>
        <p:spPr>
          <a:xfrm>
            <a:off x="5585400" y="704520"/>
            <a:ext cx="4285440" cy="2856960"/>
          </a:xfrm>
          <a:prstGeom prst="rect">
            <a:avLst/>
          </a:prstGeom>
          <a:ln>
            <a:noFill/>
          </a:ln>
        </p:spPr>
      </p:pic>
      <p:pic>
        <p:nvPicPr>
          <p:cNvPr id="323" name="" descr=""/>
          <p:cNvPicPr/>
          <p:nvPr/>
        </p:nvPicPr>
        <p:blipFill>
          <a:blip r:embed="rId7"/>
          <a:stretch/>
        </p:blipFill>
        <p:spPr>
          <a:xfrm>
            <a:off x="424080" y="3749040"/>
            <a:ext cx="3960360" cy="2225880"/>
          </a:xfrm>
          <a:prstGeom prst="rect">
            <a:avLst/>
          </a:prstGeom>
          <a:ln>
            <a:noFill/>
          </a:ln>
        </p:spPr>
      </p:pic>
      <p:pic>
        <p:nvPicPr>
          <p:cNvPr id="324" name="" descr=""/>
          <p:cNvPicPr/>
          <p:nvPr/>
        </p:nvPicPr>
        <p:blipFill>
          <a:blip r:embed="rId8"/>
          <a:stretch/>
        </p:blipFill>
        <p:spPr>
          <a:xfrm>
            <a:off x="6583680" y="4023360"/>
            <a:ext cx="3857040" cy="2372760"/>
          </a:xfrm>
          <a:prstGeom prst="rect">
            <a:avLst/>
          </a:prstGeom>
          <a:ln>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CustomShape 1"/>
          <p:cNvSpPr/>
          <p:nvPr/>
        </p:nvSpPr>
        <p:spPr>
          <a:xfrm>
            <a:off x="335520" y="764640"/>
            <a:ext cx="10742400" cy="493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There Is No Hope</a:t>
            </a:r>
            <a:endParaRPr b="0" lang="en-US" sz="2400" spc="-1" strike="noStrike">
              <a:latin typeface="Arial"/>
            </a:endParaRPr>
          </a:p>
        </p:txBody>
      </p:sp>
      <p:sp>
        <p:nvSpPr>
          <p:cNvPr id="326" name="CustomShape 2"/>
          <p:cNvSpPr/>
          <p:nvPr/>
        </p:nvSpPr>
        <p:spPr>
          <a:xfrm>
            <a:off x="335520" y="1268280"/>
            <a:ext cx="10632960" cy="502992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Arial"/>
                <a:ea typeface="DejaVu Sans"/>
              </a:rPr>
              <a:t>“</a:t>
            </a:r>
            <a:r>
              <a:rPr b="0" i="1" lang="en-US" sz="1800" spc="-1" strike="noStrike">
                <a:solidFill>
                  <a:srgbClr val="000000"/>
                </a:solidFill>
                <a:latin typeface="Arial"/>
                <a:ea typeface="DejaVu Sans"/>
              </a:rPr>
              <a:t>As a climate scientist, I am often asked to talk about hope. Particularly in the current political climate, audiences want to be told that everything will be all right in the end. […]</a:t>
            </a:r>
            <a:endParaRPr b="0" lang="en-US" sz="1800" spc="-1" strike="noStrike">
              <a:latin typeface="Arial"/>
            </a:endParaRPr>
          </a:p>
          <a:p>
            <a:pPr algn="ctr">
              <a:lnSpc>
                <a:spcPct val="100000"/>
              </a:lnSpc>
            </a:pPr>
            <a:r>
              <a:rPr b="0" i="1" lang="en-US" sz="1800" spc="-1" strike="noStrike">
                <a:solidFill>
                  <a:srgbClr val="000000"/>
                </a:solidFill>
                <a:latin typeface="Arial"/>
                <a:ea typeface="DejaVu Sans"/>
              </a:rPr>
              <a:t> </a:t>
            </a:r>
            <a:endParaRPr b="0" lang="en-US" sz="1800" spc="-1" strike="noStrike">
              <a:latin typeface="Arial"/>
            </a:endParaRPr>
          </a:p>
          <a:p>
            <a:pPr algn="ctr">
              <a:lnSpc>
                <a:spcPct val="100000"/>
              </a:lnSpc>
            </a:pPr>
            <a:r>
              <a:rPr b="0" i="1" lang="en-US" sz="1800" spc="-1" strike="noStrike">
                <a:solidFill>
                  <a:srgbClr val="000000"/>
                </a:solidFill>
                <a:latin typeface="Arial"/>
                <a:ea typeface="DejaVu Sans"/>
              </a:rPr>
              <a:t>Climate change is bleak, the organizers always say. Tell us a happy story. Give us hope. The problem is, I don’t have any. […]</a:t>
            </a: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r>
              <a:rPr b="0" i="1" lang="en-US" sz="1800" spc="-1" strike="noStrike">
                <a:solidFill>
                  <a:srgbClr val="000000"/>
                </a:solidFill>
                <a:latin typeface="Arial"/>
                <a:ea typeface="DejaVu Sans"/>
              </a:rPr>
              <a:t>We are inevitably sending our children to live on an unfamiliar planet.”</a:t>
            </a:r>
            <a:endParaRPr b="0" lang="en-US" sz="1800" spc="-1" strike="noStrike">
              <a:latin typeface="Arial"/>
            </a:endParaRPr>
          </a:p>
        </p:txBody>
      </p:sp>
      <p:sp>
        <p:nvSpPr>
          <p:cNvPr id="327" name="CustomShape 3"/>
          <p:cNvSpPr/>
          <p:nvPr/>
        </p:nvSpPr>
        <p:spPr>
          <a:xfrm>
            <a:off x="457200" y="2468880"/>
            <a:ext cx="10511280" cy="26496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328" name="CustomShape 4"/>
          <p:cNvSpPr/>
          <p:nvPr/>
        </p:nvSpPr>
        <p:spPr>
          <a:xfrm>
            <a:off x="263520" y="6411600"/>
            <a:ext cx="89697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Kate Marvel (2018) – We Need Courage, Not Hope, to Face Climate Change – https://onbeing.org/blog/kate-marvel-we-need-courage-not-hope-to-face-climate-change/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CustomShape 1"/>
          <p:cNvSpPr/>
          <p:nvPr/>
        </p:nvSpPr>
        <p:spPr>
          <a:xfrm>
            <a:off x="335520" y="764640"/>
            <a:ext cx="10742400" cy="493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Need Courage</a:t>
            </a:r>
            <a:endParaRPr b="0" lang="en-US" sz="2400" spc="-1" strike="noStrike">
              <a:latin typeface="Arial"/>
            </a:endParaRPr>
          </a:p>
        </p:txBody>
      </p:sp>
      <p:sp>
        <p:nvSpPr>
          <p:cNvPr id="330" name="CustomShape 2"/>
          <p:cNvSpPr/>
          <p:nvPr/>
        </p:nvSpPr>
        <p:spPr>
          <a:xfrm>
            <a:off x="335520" y="1268280"/>
            <a:ext cx="10632960" cy="502992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Arial"/>
                <a:ea typeface="DejaVu Sans"/>
              </a:rPr>
              <a:t>“</a:t>
            </a:r>
            <a:r>
              <a:rPr b="0" i="1" lang="en-US" sz="1800" spc="-1" strike="noStrike">
                <a:solidFill>
                  <a:srgbClr val="000000"/>
                </a:solidFill>
                <a:latin typeface="Arial"/>
                <a:ea typeface="DejaVu Sans"/>
              </a:rPr>
              <a:t>But the opposite of hope is not despair. It is grief. Even while resolving to limit the damage, we can mourn. And here, the sheer scale of the problem provides a perverse comfort: we are in this together. The swiftness of the change, its scale and inevitability, binds us into one, broken hearts trapped together under a warming atmosphere.</a:t>
            </a: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r>
              <a:rPr b="0" i="1" lang="en-US" sz="1800" spc="-1" strike="noStrike">
                <a:solidFill>
                  <a:srgbClr val="ffffff"/>
                </a:solidFill>
                <a:latin typeface="Arial"/>
                <a:ea typeface="DejaVu Sans"/>
              </a:rPr>
              <a:t>We need courage, not hope. Grief, after all, is the cost of being alive. [...] Courage is the resolve to do well without the assurance of a happy ending.”</a:t>
            </a:r>
            <a:endParaRPr b="0" lang="en-US" sz="1800" spc="-1" strike="noStrike">
              <a:latin typeface="Arial"/>
            </a:endParaRPr>
          </a:p>
        </p:txBody>
      </p:sp>
      <p:sp>
        <p:nvSpPr>
          <p:cNvPr id="331" name="CustomShape 3"/>
          <p:cNvSpPr/>
          <p:nvPr/>
        </p:nvSpPr>
        <p:spPr>
          <a:xfrm>
            <a:off x="457200" y="2468880"/>
            <a:ext cx="10511280" cy="26496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332" name="CustomShape 4"/>
          <p:cNvSpPr/>
          <p:nvPr/>
        </p:nvSpPr>
        <p:spPr>
          <a:xfrm>
            <a:off x="263520" y="6411600"/>
            <a:ext cx="89697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Kate Marvel (2018) – We Need Courage, Not Hope, to Face Climate Change – https://onbeing.org/blog/kate-marvel-we-need-courage-not-hope-to-face-climate-change/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CustomShape 1"/>
          <p:cNvSpPr/>
          <p:nvPr/>
        </p:nvSpPr>
        <p:spPr>
          <a:xfrm>
            <a:off x="335520" y="764640"/>
            <a:ext cx="10742400" cy="493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Need Courage</a:t>
            </a:r>
            <a:endParaRPr b="0" lang="en-US" sz="2400" spc="-1" strike="noStrike">
              <a:latin typeface="Arial"/>
            </a:endParaRPr>
          </a:p>
        </p:txBody>
      </p:sp>
      <p:sp>
        <p:nvSpPr>
          <p:cNvPr id="334" name="CustomShape 2"/>
          <p:cNvSpPr/>
          <p:nvPr/>
        </p:nvSpPr>
        <p:spPr>
          <a:xfrm>
            <a:off x="335520" y="1268280"/>
            <a:ext cx="10632960" cy="502992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Arial"/>
                <a:ea typeface="DejaVu Sans"/>
              </a:rPr>
              <a:t>“</a:t>
            </a:r>
            <a:r>
              <a:rPr b="0" i="1" lang="en-US" sz="1800" spc="-1" strike="noStrike">
                <a:solidFill>
                  <a:srgbClr val="000000"/>
                </a:solidFill>
                <a:latin typeface="Arial"/>
                <a:ea typeface="DejaVu Sans"/>
              </a:rPr>
              <a:t>But the opposite of hope is not despair. It is grief. Even while resolving to limit the damage, we can mourn. And here, the sheer scale of the problem provides a perverse comfort: we are in this together. The swiftness of the change, its scale and inevitability, binds us into one, broken hearts trapped together under a warming atmosphere.</a:t>
            </a: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r>
              <a:rPr b="0" i="1" lang="en-US" sz="1800" spc="-1" strike="noStrike">
                <a:solidFill>
                  <a:srgbClr val="000000"/>
                </a:solidFill>
                <a:latin typeface="Arial"/>
                <a:ea typeface="DejaVu Sans"/>
              </a:rPr>
              <a:t>We need courage, not hope. Grief, after all, is the cost of being alive. [...] Courage is the resolve to do well without the assurance of a happy ending.”</a:t>
            </a:r>
            <a:endParaRPr b="0" lang="en-US" sz="1800" spc="-1" strike="noStrike">
              <a:latin typeface="Arial"/>
            </a:endParaRPr>
          </a:p>
        </p:txBody>
      </p:sp>
      <p:sp>
        <p:nvSpPr>
          <p:cNvPr id="335" name="CustomShape 3"/>
          <p:cNvSpPr/>
          <p:nvPr/>
        </p:nvSpPr>
        <p:spPr>
          <a:xfrm>
            <a:off x="457200" y="2468880"/>
            <a:ext cx="10511280" cy="26496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336" name="CustomShape 4"/>
          <p:cNvSpPr/>
          <p:nvPr/>
        </p:nvSpPr>
        <p:spPr>
          <a:xfrm>
            <a:off x="263520" y="6411600"/>
            <a:ext cx="89697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Kate Marvel (2018) – We Need Courage, Not Hope, to Face Climate Change – https://onbeing.org/blog/kate-marvel-we-need-courage-not-hope-to-face-climate-change/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CustomShape 1"/>
          <p:cNvSpPr/>
          <p:nvPr/>
        </p:nvSpPr>
        <p:spPr>
          <a:xfrm>
            <a:off x="335520" y="764640"/>
            <a:ext cx="10742400" cy="493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Question 3 </a:t>
            </a:r>
            <a:endParaRPr b="0" lang="en-US" sz="2400" spc="-1" strike="noStrike">
              <a:latin typeface="Arial"/>
            </a:endParaRPr>
          </a:p>
        </p:txBody>
      </p:sp>
      <p:sp>
        <p:nvSpPr>
          <p:cNvPr id="107" name="CustomShape 2"/>
          <p:cNvSpPr/>
          <p:nvPr/>
        </p:nvSpPr>
        <p:spPr>
          <a:xfrm>
            <a:off x="335520" y="1268280"/>
            <a:ext cx="10742400" cy="50299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What do you study? </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Type your response in the poll field.</a:t>
            </a: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CustomShape 1"/>
          <p:cNvSpPr/>
          <p:nvPr/>
        </p:nvSpPr>
        <p:spPr>
          <a:xfrm>
            <a:off x="335520" y="764640"/>
            <a:ext cx="10742040" cy="4928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Question 7 </a:t>
            </a:r>
            <a:endParaRPr b="0" lang="en-US" sz="2400" spc="-1" strike="noStrike">
              <a:latin typeface="Arial"/>
            </a:endParaRPr>
          </a:p>
        </p:txBody>
      </p:sp>
      <p:sp>
        <p:nvSpPr>
          <p:cNvPr id="338" name="CustomShape 2"/>
          <p:cNvSpPr/>
          <p:nvPr/>
        </p:nvSpPr>
        <p:spPr>
          <a:xfrm>
            <a:off x="335520" y="1268280"/>
            <a:ext cx="10742040" cy="50295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46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What percentage of the population needs to participate in peaceful protest/civil disobedience for political change, i.e., saving our planet?</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Type your response in the poll field.</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According to Prof. Erica Chenoweth 3.5% </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Based on studying 323 violent and non-violent protests that occurred between 1900 and 2006 worldwide).</a:t>
            </a:r>
            <a:r>
              <a:rPr b="0" lang="en-US" sz="1800" spc="-1" strike="noStrike">
                <a:solidFill>
                  <a:srgbClr val="000000"/>
                </a:solidFill>
                <a:latin typeface="DejaVu Sans"/>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CustomShape 1"/>
          <p:cNvSpPr/>
          <p:nvPr/>
        </p:nvSpPr>
        <p:spPr>
          <a:xfrm>
            <a:off x="335520" y="764640"/>
            <a:ext cx="10742040" cy="4928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Question 7 </a:t>
            </a:r>
            <a:endParaRPr b="0" lang="en-US" sz="2400" spc="-1" strike="noStrike">
              <a:latin typeface="Arial"/>
            </a:endParaRPr>
          </a:p>
        </p:txBody>
      </p:sp>
      <p:sp>
        <p:nvSpPr>
          <p:cNvPr id="340" name="CustomShape 2"/>
          <p:cNvSpPr/>
          <p:nvPr/>
        </p:nvSpPr>
        <p:spPr>
          <a:xfrm>
            <a:off x="335520" y="1268280"/>
            <a:ext cx="10742040" cy="50295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46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What percentage of the population needs to participate in peaceful protest/civil disobedience for political change, i.e., saving our planet?</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Type your response in the poll field.</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According to Prof. Erica Chenoweth 3.5% </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Based on studying 323 violent and non-violent protests that occurred between 1900 and 2006 worldwide). </a:t>
            </a:r>
            <a:endParaRPr b="0" lang="en-US" sz="1800" spc="-1" strike="noStrike">
              <a:latin typeface="Arial"/>
            </a:endParaRPr>
          </a:p>
        </p:txBody>
      </p:sp>
      <p:sp>
        <p:nvSpPr>
          <p:cNvPr id="341" name="CustomShape 3"/>
          <p:cNvSpPr/>
          <p:nvPr/>
        </p:nvSpPr>
        <p:spPr>
          <a:xfrm>
            <a:off x="263520" y="6411600"/>
            <a:ext cx="89697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https://www.ericachenoweth.com/research</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CustomShape 1"/>
          <p:cNvSpPr/>
          <p:nvPr/>
        </p:nvSpPr>
        <p:spPr>
          <a:xfrm>
            <a:off x="335520" y="764640"/>
            <a:ext cx="10742400" cy="493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Basic Law for the Federal Republic of Germany</a:t>
            </a:r>
            <a:endParaRPr b="0" lang="en-US" sz="2400" spc="-1" strike="noStrike">
              <a:latin typeface="Arial"/>
            </a:endParaRPr>
          </a:p>
          <a:p>
            <a:pPr>
              <a:lnSpc>
                <a:spcPct val="100000"/>
              </a:lnSpc>
            </a:pPr>
            <a:endParaRPr b="0" lang="en-US" sz="2400" spc="-1" strike="noStrike">
              <a:latin typeface="Arial"/>
            </a:endParaRPr>
          </a:p>
        </p:txBody>
      </p:sp>
      <p:sp>
        <p:nvSpPr>
          <p:cNvPr id="343" name="CustomShape 2"/>
          <p:cNvSpPr/>
          <p:nvPr/>
        </p:nvSpPr>
        <p:spPr>
          <a:xfrm>
            <a:off x="436320" y="1243080"/>
            <a:ext cx="10351440" cy="4921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Article 20a – Protection of the natural foundations of life and animals </a:t>
            </a:r>
            <a:endParaRPr b="0" lang="en-US" sz="2200" spc="-1" strike="noStrike">
              <a:latin typeface="Arial"/>
            </a:endParaRPr>
          </a:p>
        </p:txBody>
      </p:sp>
      <p:sp>
        <p:nvSpPr>
          <p:cNvPr id="344" name="CustomShape 3"/>
          <p:cNvSpPr/>
          <p:nvPr/>
        </p:nvSpPr>
        <p:spPr>
          <a:xfrm>
            <a:off x="342360" y="1268640"/>
            <a:ext cx="10632960" cy="502992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Mindful also of its responsibility towards future generations, the state shall protect the natural foundations of life and animals by legislation and, in accordance with law and justice, by executive and judicial action, all within the framework of the constitutional order.”</a:t>
            </a: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r>
              <a:rPr b="0" i="1" lang="en-US" sz="1800" spc="-1" strike="noStrike">
                <a:solidFill>
                  <a:srgbClr val="000000"/>
                </a:solidFill>
                <a:latin typeface="DejaVu Sans"/>
                <a:ea typeface="DejaVu Sans"/>
              </a:rPr>
              <a:t>German: “Der Staat schützt auch in Verantwortung für die künftigen Generationen die natürlichen Lebensgrundlagen und die Tiere im Rahmen der verfassungsmäßigen Ordnung durch die Gesetzgebung und nach Maßgabe von Gesetz und Recht durch die vollziehende Gewalt und die Rechtsprechung.”</a:t>
            </a:r>
            <a:endParaRPr b="0" lang="en-US" sz="1800" spc="-1" strike="noStrike">
              <a:latin typeface="Arial"/>
            </a:endParaRPr>
          </a:p>
        </p:txBody>
      </p:sp>
      <p:sp>
        <p:nvSpPr>
          <p:cNvPr id="345" name="CustomShape 4"/>
          <p:cNvSpPr/>
          <p:nvPr/>
        </p:nvSpPr>
        <p:spPr>
          <a:xfrm>
            <a:off x="372600" y="2469240"/>
            <a:ext cx="10602720" cy="26496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346" name="CustomShape 5"/>
          <p:cNvSpPr/>
          <p:nvPr/>
        </p:nvSpPr>
        <p:spPr>
          <a:xfrm>
            <a:off x="270360" y="6411960"/>
            <a:ext cx="89697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https://www.gesetze-im-internet.de/englisch_gg/englisch_gg.html#p0116</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CustomShape 1"/>
          <p:cNvSpPr/>
          <p:nvPr/>
        </p:nvSpPr>
        <p:spPr>
          <a:xfrm>
            <a:off x="335520" y="4406760"/>
            <a:ext cx="10740960" cy="1350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What is this course all About?</a:t>
            </a:r>
            <a:endParaRPr b="0" lang="en-US" sz="3000" spc="-1" strike="noStrike">
              <a:latin typeface="Arial"/>
            </a:endParaRPr>
          </a:p>
        </p:txBody>
      </p:sp>
      <p:sp>
        <p:nvSpPr>
          <p:cNvPr id="348" name="CustomShape 2"/>
          <p:cNvSpPr/>
          <p:nvPr/>
        </p:nvSpPr>
        <p:spPr>
          <a:xfrm>
            <a:off x="335520" y="2906640"/>
            <a:ext cx="10740960" cy="14878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CustomShape 1"/>
          <p:cNvSpPr/>
          <p:nvPr/>
        </p:nvSpPr>
        <p:spPr>
          <a:xfrm>
            <a:off x="335520" y="764640"/>
            <a:ext cx="10742400" cy="493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3 Key Challenges of the 21</a:t>
            </a:r>
            <a:r>
              <a:rPr b="1" lang="en-US" sz="2400" spc="-1" strike="noStrike" baseline="14000000">
                <a:solidFill>
                  <a:srgbClr val="000000"/>
                </a:solidFill>
                <a:latin typeface="DejaVu Sans"/>
                <a:ea typeface="DejaVu Sans"/>
              </a:rPr>
              <a:t>st</a:t>
            </a:r>
            <a:r>
              <a:rPr b="1" lang="en-US" sz="2400" spc="-1" strike="noStrike">
                <a:solidFill>
                  <a:srgbClr val="000000"/>
                </a:solidFill>
                <a:latin typeface="DejaVu Sans"/>
                <a:ea typeface="DejaVu Sans"/>
              </a:rPr>
              <a:t> Century</a:t>
            </a:r>
            <a:endParaRPr b="0" lang="en-US" sz="2400" spc="-1" strike="noStrike">
              <a:latin typeface="Arial"/>
            </a:endParaRPr>
          </a:p>
        </p:txBody>
      </p:sp>
      <p:sp>
        <p:nvSpPr>
          <p:cNvPr id="350" name="CustomShape 2"/>
          <p:cNvSpPr/>
          <p:nvPr/>
        </p:nvSpPr>
        <p:spPr>
          <a:xfrm>
            <a:off x="335520" y="1268280"/>
            <a:ext cx="10742400" cy="50299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04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Climate change / aadaption to climate change</a:t>
            </a:r>
            <a:endParaRPr b="0" lang="en-US" sz="1800" spc="-1" strike="noStrike">
              <a:latin typeface="Arial"/>
            </a:endParaRPr>
          </a:p>
          <a:p>
            <a:pPr marL="195120" indent="-18504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Environmental pollution</a:t>
            </a:r>
            <a:endParaRPr b="0" lang="en-US" sz="1800" spc="-1" strike="noStrike">
              <a:latin typeface="Arial"/>
            </a:endParaRPr>
          </a:p>
          <a:p>
            <a:pPr marL="195120" indent="-18504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Dwindling non-renewable resources</a:t>
            </a:r>
            <a:endParaRPr b="0" lang="en-US" sz="1800" spc="-1" strike="noStrike">
              <a:latin typeface="Arial"/>
            </a:endParaRPr>
          </a:p>
        </p:txBody>
      </p:sp>
      <p:sp>
        <p:nvSpPr>
          <p:cNvPr id="351" name="CustomShape 3"/>
          <p:cNvSpPr/>
          <p:nvPr/>
        </p:nvSpPr>
        <p:spPr>
          <a:xfrm>
            <a:off x="4206240" y="721800"/>
            <a:ext cx="1089000" cy="3380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CustomShape 1"/>
          <p:cNvSpPr/>
          <p:nvPr/>
        </p:nvSpPr>
        <p:spPr>
          <a:xfrm>
            <a:off x="335520" y="764640"/>
            <a:ext cx="10742400" cy="493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What Is This Course All About?</a:t>
            </a:r>
            <a:endParaRPr b="0" lang="en-US" sz="2400" spc="-1" strike="noStrike">
              <a:latin typeface="Arial"/>
            </a:endParaRPr>
          </a:p>
        </p:txBody>
      </p:sp>
      <p:sp>
        <p:nvSpPr>
          <p:cNvPr id="353" name="CustomShape 2"/>
          <p:cNvSpPr/>
          <p:nvPr/>
        </p:nvSpPr>
        <p:spPr>
          <a:xfrm>
            <a:off x="432720" y="1148040"/>
            <a:ext cx="10351440" cy="4921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In a Nutshell</a:t>
            </a:r>
            <a:endParaRPr b="0" lang="en-US" sz="2200" spc="-1" strike="noStrike">
              <a:latin typeface="Arial"/>
            </a:endParaRPr>
          </a:p>
        </p:txBody>
      </p:sp>
      <p:sp>
        <p:nvSpPr>
          <p:cNvPr id="354" name="CustomShape 3"/>
          <p:cNvSpPr/>
          <p:nvPr/>
        </p:nvSpPr>
        <p:spPr>
          <a:xfrm>
            <a:off x="335520" y="1268280"/>
            <a:ext cx="10632960" cy="502992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Arial"/>
                <a:ea typeface="DejaVu Sans"/>
              </a:rPr>
              <a:t>This course is supposed to enable </a:t>
            </a:r>
            <a:r>
              <a:rPr b="1" i="1" lang="en-US" sz="1800" spc="-1" strike="noStrike">
                <a:solidFill>
                  <a:srgbClr val="000000"/>
                </a:solidFill>
                <a:latin typeface="Arial"/>
                <a:ea typeface="DejaVu Sans"/>
              </a:rPr>
              <a:t>YOU</a:t>
            </a:r>
            <a:r>
              <a:rPr b="0" i="1" lang="en-US" sz="1800" spc="-1" strike="noStrike">
                <a:solidFill>
                  <a:srgbClr val="000000"/>
                </a:solidFill>
                <a:latin typeface="Arial"/>
                <a:ea typeface="DejaVu Sans"/>
              </a:rPr>
              <a:t> to create a sustainable future for all of us and future generations.</a:t>
            </a:r>
            <a:endParaRPr b="0" lang="en-US" sz="1800" spc="-1" strike="noStrike">
              <a:latin typeface="Arial"/>
            </a:endParaRPr>
          </a:p>
        </p:txBody>
      </p:sp>
      <p:sp>
        <p:nvSpPr>
          <p:cNvPr id="355" name="CustomShape 4"/>
          <p:cNvSpPr/>
          <p:nvPr/>
        </p:nvSpPr>
        <p:spPr>
          <a:xfrm>
            <a:off x="866160" y="2859840"/>
            <a:ext cx="9925200" cy="18770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CustomShape 1"/>
          <p:cNvSpPr/>
          <p:nvPr/>
        </p:nvSpPr>
        <p:spPr>
          <a:xfrm>
            <a:off x="335520" y="764640"/>
            <a:ext cx="10742400" cy="493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What Is This Course All About?</a:t>
            </a:r>
            <a:endParaRPr b="0" lang="en-US" sz="2400" spc="-1" strike="noStrike">
              <a:latin typeface="Arial"/>
            </a:endParaRPr>
          </a:p>
        </p:txBody>
      </p:sp>
      <p:sp>
        <p:nvSpPr>
          <p:cNvPr id="357" name="CustomShape 2"/>
          <p:cNvSpPr/>
          <p:nvPr/>
        </p:nvSpPr>
        <p:spPr>
          <a:xfrm>
            <a:off x="335520" y="1268280"/>
            <a:ext cx="10632960" cy="50299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38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Gaining an understanding of causes, dimensions, and the characterization of the 3 key challenge of the 21</a:t>
            </a:r>
            <a:r>
              <a:rPr b="0" lang="en-US" sz="1800" spc="-1" strike="noStrike" baseline="14000000">
                <a:solidFill>
                  <a:srgbClr val="000000"/>
                </a:solidFill>
                <a:latin typeface="DejaVu Sans"/>
                <a:ea typeface="DejaVu Sans"/>
              </a:rPr>
              <a:t>st</a:t>
            </a:r>
            <a:r>
              <a:rPr b="0" lang="en-US" sz="1800" spc="-1" strike="noStrike">
                <a:solidFill>
                  <a:srgbClr val="000000"/>
                </a:solidFill>
                <a:latin typeface="DejaVu Sans"/>
                <a:ea typeface="DejaVu Sans"/>
              </a:rPr>
              <a:t> century</a:t>
            </a:r>
            <a:endParaRPr b="0" lang="en-US" sz="1800" spc="-1" strike="noStrike">
              <a:latin typeface="Arial"/>
            </a:endParaRPr>
          </a:p>
          <a:p>
            <a:pPr lvl="1" marL="432000" indent="-2138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Climate change / adaption to climate change</a:t>
            </a:r>
            <a:endParaRPr b="0" lang="en-US" sz="1800" spc="-1" strike="noStrike">
              <a:latin typeface="Arial"/>
            </a:endParaRPr>
          </a:p>
          <a:p>
            <a:pPr lvl="1" marL="432000" indent="-2138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Environmental pollution</a:t>
            </a:r>
            <a:endParaRPr b="0" lang="en-US" sz="1800" spc="-1" strike="noStrike">
              <a:latin typeface="Arial"/>
            </a:endParaRPr>
          </a:p>
          <a:p>
            <a:pPr lvl="1" marL="432000" indent="-2138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Dwindling non-renewable resources</a:t>
            </a:r>
            <a:endParaRPr b="0" lang="en-US" sz="1800" spc="-1" strike="noStrike">
              <a:latin typeface="Arial"/>
            </a:endParaRPr>
          </a:p>
          <a:p>
            <a:pPr marL="216000" indent="-2138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Critically assess available solutions</a:t>
            </a:r>
            <a:endParaRPr b="0" lang="en-US" sz="1800" spc="-1" strike="noStrike">
              <a:latin typeface="Arial"/>
            </a:endParaRPr>
          </a:p>
          <a:p>
            <a:pPr marL="216000" indent="-2138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Act before it is to late</a:t>
            </a:r>
            <a:endParaRPr b="0" lang="en-US" sz="1800" spc="-1" strike="noStrike">
              <a:latin typeface="Arial"/>
            </a:endParaRPr>
          </a:p>
        </p:txBody>
      </p:sp>
      <p:sp>
        <p:nvSpPr>
          <p:cNvPr id="358" name="CustomShape 3"/>
          <p:cNvSpPr/>
          <p:nvPr/>
        </p:nvSpPr>
        <p:spPr>
          <a:xfrm>
            <a:off x="432720" y="1148040"/>
            <a:ext cx="10351440" cy="4921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What Is This Course All About?</a:t>
            </a:r>
            <a:endParaRPr b="0" lang="en-US" sz="2400" spc="-1" strike="noStrike">
              <a:latin typeface="Arial"/>
            </a:endParaRPr>
          </a:p>
        </p:txBody>
      </p:sp>
      <p:sp>
        <p:nvSpPr>
          <p:cNvPr id="360" name="CustomShape 2"/>
          <p:cNvSpPr/>
          <p:nvPr/>
        </p:nvSpPr>
        <p:spPr>
          <a:xfrm>
            <a:off x="263520" y="6411600"/>
            <a:ext cx="64738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https://www.tu-clausthal.de/en/university/about-us</a:t>
            </a:r>
            <a:endParaRPr b="0" lang="en-US" sz="900" spc="-1" strike="noStrike">
              <a:latin typeface="Arial"/>
            </a:endParaRPr>
          </a:p>
        </p:txBody>
      </p:sp>
      <p:pic>
        <p:nvPicPr>
          <p:cNvPr id="361" name="Grafik 2_1" descr=""/>
          <p:cNvPicPr/>
          <p:nvPr/>
        </p:nvPicPr>
        <p:blipFill>
          <a:blip r:embed="rId1"/>
          <a:stretch/>
        </p:blipFill>
        <p:spPr>
          <a:xfrm>
            <a:off x="417240" y="1726200"/>
            <a:ext cx="5672160" cy="4398120"/>
          </a:xfrm>
          <a:prstGeom prst="rect">
            <a:avLst/>
          </a:prstGeom>
          <a:ln>
            <a:noFill/>
          </a:ln>
        </p:spPr>
      </p:pic>
      <p:pic>
        <p:nvPicPr>
          <p:cNvPr id="362" name="Grafik 7_1" descr=""/>
          <p:cNvPicPr/>
          <p:nvPr/>
        </p:nvPicPr>
        <p:blipFill>
          <a:blip r:embed="rId2"/>
          <a:stretch/>
        </p:blipFill>
        <p:spPr>
          <a:xfrm>
            <a:off x="6521400" y="1697040"/>
            <a:ext cx="3992040" cy="4712400"/>
          </a:xfrm>
          <a:prstGeom prst="rect">
            <a:avLst/>
          </a:prstGeom>
          <a:ln>
            <a:noFill/>
          </a:ln>
        </p:spPr>
      </p:pic>
      <p:sp>
        <p:nvSpPr>
          <p:cNvPr id="363" name="CustomShape 3"/>
          <p:cNvSpPr/>
          <p:nvPr/>
        </p:nvSpPr>
        <p:spPr>
          <a:xfrm>
            <a:off x="432720" y="1148040"/>
            <a:ext cx="10351440" cy="4921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Clausthal University of Technology – Research Profile</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CustomShape 1"/>
          <p:cNvSpPr/>
          <p:nvPr/>
        </p:nvSpPr>
        <p:spPr>
          <a:xfrm>
            <a:off x="335520" y="764640"/>
            <a:ext cx="10742400" cy="493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What This Course Is Not</a:t>
            </a:r>
            <a:endParaRPr b="0" lang="en-US" sz="2400" spc="-1" strike="noStrike">
              <a:latin typeface="Arial"/>
            </a:endParaRPr>
          </a:p>
        </p:txBody>
      </p:sp>
      <p:sp>
        <p:nvSpPr>
          <p:cNvPr id="365" name="CustomShape 2"/>
          <p:cNvSpPr/>
          <p:nvPr/>
        </p:nvSpPr>
        <p:spPr>
          <a:xfrm>
            <a:off x="335520" y="1268280"/>
            <a:ext cx="10632960" cy="5029920"/>
          </a:xfrm>
          <a:prstGeom prst="rect">
            <a:avLst/>
          </a:prstGeom>
          <a:noFill/>
          <a:ln>
            <a:noFill/>
          </a:ln>
        </p:spPr>
        <p:style>
          <a:lnRef idx="0"/>
          <a:fillRef idx="0"/>
          <a:effectRef idx="0"/>
          <a:fontRef idx="minor"/>
        </p:style>
        <p:txBody>
          <a:bodyPr lIns="90000" rIns="90000" tIns="45000" bIns="45000" anchor="ctr">
            <a:noAutofit/>
          </a:bodyPr>
          <a:p>
            <a:pPr marL="216000" indent="-213840">
              <a:lnSpc>
                <a:spcPct val="100000"/>
              </a:lnSpc>
              <a:buClr>
                <a:srgbClr val="008c4f"/>
              </a:buClr>
              <a:buSzPct val="45000"/>
              <a:buFont typeface="OpenSymbol"/>
              <a:buChar char="■"/>
            </a:pPr>
            <a:r>
              <a:rPr b="0" lang="en-US" sz="1800" spc="-1" strike="noStrike">
                <a:solidFill>
                  <a:srgbClr val="000000"/>
                </a:solidFill>
                <a:latin typeface="DejaVu Sans"/>
                <a:ea typeface="DejaVu Sans"/>
              </a:rPr>
              <a:t>A comforting fairy tale of:</a:t>
            </a:r>
            <a:endParaRPr b="0" lang="en-US" sz="1800" spc="-1" strike="noStrike">
              <a:latin typeface="Arial"/>
            </a:endParaRPr>
          </a:p>
          <a:p>
            <a:pPr lvl="1" marL="432000" indent="-213840">
              <a:lnSpc>
                <a:spcPct val="100000"/>
              </a:lnSpc>
              <a:buClr>
                <a:srgbClr val="008c4f"/>
              </a:buClr>
              <a:buSzPct val="45000"/>
              <a:buFont typeface="OpenSymbol"/>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Everything will be fine”</a:t>
            </a:r>
            <a:endParaRPr b="0" lang="en-US" sz="1800" spc="-1" strike="noStrike">
              <a:latin typeface="Arial"/>
            </a:endParaRPr>
          </a:p>
          <a:p>
            <a:pPr lvl="1" marL="432000" indent="-213840">
              <a:lnSpc>
                <a:spcPct val="100000"/>
              </a:lnSpc>
              <a:buClr>
                <a:srgbClr val="008c4f"/>
              </a:buClr>
              <a:buSzPct val="45000"/>
              <a:buFont typeface="OpenSymbol"/>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Business as usual is sufficient”</a:t>
            </a:r>
            <a:endParaRPr b="0" lang="en-US" sz="1800" spc="-1" strike="noStrike">
              <a:latin typeface="Arial"/>
            </a:endParaRPr>
          </a:p>
          <a:p>
            <a:pPr lvl="1" marL="432000" indent="-213840">
              <a:lnSpc>
                <a:spcPct val="100000"/>
              </a:lnSpc>
              <a:buClr>
                <a:srgbClr val="008c4f"/>
              </a:buClr>
              <a:buSzPct val="45000"/>
              <a:buFont typeface="OpenSymbol"/>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Just make this minor change to your daily lifestyle and recycle plastic bags”</a:t>
            </a:r>
            <a:endParaRPr b="0" lang="en-US" sz="1800" spc="-1" strike="noStrike">
              <a:latin typeface="Arial"/>
            </a:endParaRPr>
          </a:p>
          <a:p>
            <a:pPr marL="216000" indent="-2138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 soothing high-definition TikTok video</a:t>
            </a:r>
            <a:endParaRPr b="0" lang="en-US" sz="1800" spc="-1" strike="noStrike">
              <a:latin typeface="Arial"/>
            </a:endParaRPr>
          </a:p>
          <a:p>
            <a:pPr marL="216000" indent="-2138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 place to discuss whether climate change is “</a:t>
            </a:r>
            <a:r>
              <a:rPr b="0" i="1" lang="en-US" sz="1800" spc="-1" strike="noStrike">
                <a:solidFill>
                  <a:srgbClr val="000000"/>
                </a:solidFill>
                <a:latin typeface="DejaVu Sans"/>
                <a:ea typeface="DejaVu Sans"/>
              </a:rPr>
              <a:t>real</a:t>
            </a:r>
            <a:r>
              <a:rPr b="0" lang="en-US" sz="1800" spc="-1" strike="noStrike">
                <a:solidFill>
                  <a:srgbClr val="000000"/>
                </a:solidFill>
                <a:latin typeface="DejaVu Sans"/>
                <a:ea typeface="DejaVu Sans"/>
              </a:rPr>
              <a:t>”</a:t>
            </a:r>
            <a:endParaRPr b="0" lang="en-US" sz="1800" spc="-1" strike="noStrike">
              <a:latin typeface="Arial"/>
            </a:endParaRPr>
          </a:p>
        </p:txBody>
      </p:sp>
      <p:sp>
        <p:nvSpPr>
          <p:cNvPr id="366" name="CustomShape 3"/>
          <p:cNvSpPr/>
          <p:nvPr/>
        </p:nvSpPr>
        <p:spPr>
          <a:xfrm>
            <a:off x="432720" y="1148040"/>
            <a:ext cx="10351440" cy="4921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CustomShape 1"/>
          <p:cNvSpPr/>
          <p:nvPr/>
        </p:nvSpPr>
        <p:spPr>
          <a:xfrm>
            <a:off x="335520" y="764640"/>
            <a:ext cx="10742400" cy="493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What Is This Course All About?</a:t>
            </a:r>
            <a:endParaRPr b="0" lang="en-US" sz="2400" spc="-1" strike="noStrike">
              <a:latin typeface="Arial"/>
            </a:endParaRPr>
          </a:p>
        </p:txBody>
      </p:sp>
      <p:sp>
        <p:nvSpPr>
          <p:cNvPr id="368" name="CustomShape 2"/>
          <p:cNvSpPr/>
          <p:nvPr/>
        </p:nvSpPr>
        <p:spPr>
          <a:xfrm>
            <a:off x="335520" y="1268280"/>
            <a:ext cx="10632960" cy="502992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DejaVu Sans"/>
                <a:ea typeface="DejaVu Sans"/>
              </a:rPr>
              <a:t>Strategy is “turning resources you have into the power you need to get what you want </a:t>
            </a:r>
            <a:endParaRPr b="0" lang="en-US" sz="1800" spc="-1" strike="noStrike">
              <a:latin typeface="Arial"/>
            </a:endParaRPr>
          </a:p>
          <a:p>
            <a:pPr algn="ctr">
              <a:lnSpc>
                <a:spcPct val="100000"/>
              </a:lnSpc>
            </a:pP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your goal. </a:t>
            </a:r>
            <a:r>
              <a:rPr b="0" lang="en-US" sz="1800" spc="-1" strike="noStrike">
                <a:solidFill>
                  <a:srgbClr val="000000"/>
                </a:solidFill>
                <a:latin typeface="DejaVu Sans"/>
                <a:ea typeface="DejaVu Sans"/>
              </a:rPr>
              <a:t>[Marshall Ganz]</a:t>
            </a:r>
            <a:endParaRPr b="0" lang="en-US" sz="1800" spc="-1" strike="noStrike">
              <a:latin typeface="Arial"/>
            </a:endParaRPr>
          </a:p>
          <a:p>
            <a:pPr algn="ctr">
              <a:lnSpc>
                <a:spcPct val="100000"/>
              </a:lnSpc>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u="sng">
                <a:solidFill>
                  <a:srgbClr val="ffffff"/>
                </a:solidFill>
                <a:uFillTx/>
                <a:latin typeface="DejaVu Sans"/>
                <a:ea typeface="DejaVu Sans"/>
              </a:rPr>
              <a:t>Strategic Goal (what you want):</a:t>
            </a:r>
            <a:r>
              <a:rPr b="0" lang="en-US" sz="1800" spc="-1" strike="noStrike">
                <a:solidFill>
                  <a:srgbClr val="ffffff"/>
                </a:solidFill>
                <a:latin typeface="DejaVu Sans"/>
                <a:ea typeface="DejaVu Sans"/>
              </a:rPr>
              <a:t> The goal is a clear, measurable point that allows you to know if you’ve won or lost, and that meets the challenge your constituency faces.</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u="sng">
                <a:solidFill>
                  <a:srgbClr val="ffffff"/>
                </a:solidFill>
                <a:uFillTx/>
                <a:latin typeface="DejaVu Sans"/>
                <a:ea typeface="DejaVu Sans"/>
              </a:rPr>
              <a:t>Power (what you need):</a:t>
            </a:r>
            <a:r>
              <a:rPr b="0" lang="en-US" sz="1800" spc="-1" strike="noStrike">
                <a:solidFill>
                  <a:srgbClr val="ffffff"/>
                </a:solidFill>
                <a:latin typeface="DejaVu Sans"/>
                <a:ea typeface="DejaVu Sans"/>
              </a:rPr>
              <a:t> tactics through which you can turn your resources into the capacity you need to achieve your goal.</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u="sng">
                <a:solidFill>
                  <a:srgbClr val="ffffff"/>
                </a:solidFill>
                <a:uFillTx/>
                <a:latin typeface="DejaVu Sans"/>
                <a:ea typeface="DejaVu Sans"/>
              </a:rPr>
              <a:t>Resources (what your constituency has):</a:t>
            </a:r>
            <a:r>
              <a:rPr b="0" lang="en-US" sz="1800" spc="-1" strike="noStrike">
                <a:solidFill>
                  <a:srgbClr val="ffffff"/>
                </a:solidFill>
                <a:latin typeface="DejaVu Sans"/>
                <a:ea typeface="DejaVu Sans"/>
              </a:rPr>
              <a:t> time, money, skills, relationships, etc.</a:t>
            </a:r>
            <a:endParaRPr b="0" lang="en-US" sz="1800" spc="-1" strike="noStrike">
              <a:latin typeface="Arial"/>
            </a:endParaRPr>
          </a:p>
        </p:txBody>
      </p:sp>
      <p:sp>
        <p:nvSpPr>
          <p:cNvPr id="369" name="CustomShape 3"/>
          <p:cNvSpPr/>
          <p:nvPr/>
        </p:nvSpPr>
        <p:spPr>
          <a:xfrm>
            <a:off x="432720" y="1148040"/>
            <a:ext cx="10351440" cy="492120"/>
          </a:xfrm>
          <a:prstGeom prst="rect">
            <a:avLst/>
          </a:prstGeom>
          <a:noFill/>
          <a:ln>
            <a:noFill/>
          </a:ln>
        </p:spPr>
        <p:style>
          <a:lnRef idx="0"/>
          <a:fillRef idx="0"/>
          <a:effectRef idx="0"/>
          <a:fontRef idx="minor"/>
        </p:style>
      </p:sp>
      <p:sp>
        <p:nvSpPr>
          <p:cNvPr id="370" name="CustomShape 4"/>
          <p:cNvSpPr/>
          <p:nvPr/>
        </p:nvSpPr>
        <p:spPr>
          <a:xfrm>
            <a:off x="405360" y="1920240"/>
            <a:ext cx="10563120" cy="10951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371" name="CustomShape 5"/>
          <p:cNvSpPr/>
          <p:nvPr/>
        </p:nvSpPr>
        <p:spPr>
          <a:xfrm>
            <a:off x="432720" y="1148040"/>
            <a:ext cx="10351440" cy="4921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Strategy</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CustomShape 1"/>
          <p:cNvSpPr/>
          <p:nvPr/>
        </p:nvSpPr>
        <p:spPr>
          <a:xfrm>
            <a:off x="335520" y="764640"/>
            <a:ext cx="10742400" cy="493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Question 4 </a:t>
            </a:r>
            <a:endParaRPr b="0" lang="en-US" sz="2400" spc="-1" strike="noStrike">
              <a:latin typeface="Arial"/>
            </a:endParaRPr>
          </a:p>
        </p:txBody>
      </p:sp>
      <p:sp>
        <p:nvSpPr>
          <p:cNvPr id="109" name="CustomShape 2"/>
          <p:cNvSpPr/>
          <p:nvPr/>
        </p:nvSpPr>
        <p:spPr>
          <a:xfrm>
            <a:off x="335520" y="1268280"/>
            <a:ext cx="10742400" cy="50299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Do you think that the current actions taken to address climate change and environmental pollution are sufficient and appropriate to ensure a future for you and your children?</a:t>
            </a:r>
            <a:endParaRPr b="0" lang="en-US" sz="1800" spc="-1" strike="noStrike">
              <a:latin typeface="Arial"/>
            </a:endParaRPr>
          </a:p>
          <a:p>
            <a:pPr>
              <a:lnSpc>
                <a:spcPct val="100000"/>
              </a:lnSpc>
              <a:spcBef>
                <a:spcPts val="360"/>
              </a:spcBef>
            </a:pPr>
            <a:endParaRPr b="0" lang="en-US" sz="1800" spc="-1" strike="noStrike">
              <a:latin typeface="Arial"/>
            </a:endParaRPr>
          </a:p>
          <a:p>
            <a:pPr lvl="1" marL="432000" indent="-2098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Yes</a:t>
            </a:r>
            <a:endParaRPr b="0" lang="en-US" sz="1800" spc="-1" strike="noStrike">
              <a:latin typeface="Arial"/>
            </a:endParaRPr>
          </a:p>
          <a:p>
            <a:pPr lvl="1" marL="432000" indent="-2098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a:t>
            </a:r>
            <a:endParaRPr b="0" lang="en-US" sz="1800" spc="-1" strike="noStrike">
              <a:latin typeface="Arial"/>
            </a:endParaRPr>
          </a:p>
          <a:p>
            <a:pPr lvl="1" marL="432000" indent="-2098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Not sure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CustomShape 1"/>
          <p:cNvSpPr/>
          <p:nvPr/>
        </p:nvSpPr>
        <p:spPr>
          <a:xfrm>
            <a:off x="335520" y="764640"/>
            <a:ext cx="10742400" cy="493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What Is This Course All About?</a:t>
            </a:r>
            <a:endParaRPr b="0" lang="en-US" sz="2400" spc="-1" strike="noStrike">
              <a:latin typeface="Arial"/>
            </a:endParaRPr>
          </a:p>
        </p:txBody>
      </p:sp>
      <p:sp>
        <p:nvSpPr>
          <p:cNvPr id="373" name="CustomShape 2"/>
          <p:cNvSpPr/>
          <p:nvPr/>
        </p:nvSpPr>
        <p:spPr>
          <a:xfrm>
            <a:off x="335520" y="1268280"/>
            <a:ext cx="10632960" cy="502992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DejaVu Sans"/>
                <a:ea typeface="DejaVu Sans"/>
              </a:rPr>
              <a:t>Strategy is “turning resources you have into the power you need to get what you want </a:t>
            </a:r>
            <a:endParaRPr b="0" lang="en-US" sz="1800" spc="-1" strike="noStrike">
              <a:latin typeface="Arial"/>
            </a:endParaRPr>
          </a:p>
          <a:p>
            <a:pPr algn="ctr">
              <a:lnSpc>
                <a:spcPct val="100000"/>
              </a:lnSpc>
            </a:pP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your goal. </a:t>
            </a:r>
            <a:r>
              <a:rPr b="0" lang="en-US" sz="1800" spc="-1" strike="noStrike">
                <a:solidFill>
                  <a:srgbClr val="000000"/>
                </a:solidFill>
                <a:latin typeface="DejaVu Sans"/>
                <a:ea typeface="DejaVu Sans"/>
              </a:rPr>
              <a:t>[Marshall Ganz]</a:t>
            </a:r>
            <a:endParaRPr b="0" lang="en-US" sz="1800" spc="-1" strike="noStrike">
              <a:latin typeface="Arial"/>
            </a:endParaRPr>
          </a:p>
          <a:p>
            <a:pPr algn="ctr">
              <a:lnSpc>
                <a:spcPct val="100000"/>
              </a:lnSpc>
            </a:pPr>
            <a:endParaRPr b="0" lang="en-US" sz="1800" spc="-1" strike="noStrike">
              <a:latin typeface="Arial"/>
            </a:endParaRPr>
          </a:p>
          <a:p>
            <a:pPr>
              <a:lnSpc>
                <a:spcPct val="100000"/>
              </a:lnSpc>
              <a:spcBef>
                <a:spcPts val="360"/>
              </a:spcBef>
            </a:pPr>
            <a:endParaRPr b="0" lang="en-US" sz="1800" spc="-1" strike="noStrike">
              <a:latin typeface="Arial"/>
            </a:endParaRPr>
          </a:p>
          <a:p>
            <a:pPr lvl="1" marL="432000" indent="-213840">
              <a:lnSpc>
                <a:spcPct val="100000"/>
              </a:lnSpc>
              <a:spcBef>
                <a:spcPts val="360"/>
              </a:spcBef>
              <a:buClr>
                <a:srgbClr val="008c4f"/>
              </a:buClr>
              <a:buSzPct val="45000"/>
              <a:buFont typeface="OpenSymbol"/>
              <a:buChar char="—"/>
            </a:pPr>
            <a:r>
              <a:rPr b="0" lang="en-US" sz="1800" spc="-1" strike="noStrike" u="sng">
                <a:solidFill>
                  <a:srgbClr val="000000"/>
                </a:solidFill>
                <a:uFillTx/>
                <a:latin typeface="DejaVu Sans"/>
                <a:ea typeface="DejaVu Sans"/>
              </a:rPr>
              <a:t>Strategic Goal (what you want):</a:t>
            </a:r>
            <a:r>
              <a:rPr b="0" lang="en-US" sz="1800" spc="-1" strike="noStrike">
                <a:solidFill>
                  <a:srgbClr val="000000"/>
                </a:solidFill>
                <a:latin typeface="DejaVu Sans"/>
                <a:ea typeface="DejaVu Sans"/>
              </a:rPr>
              <a:t> The goal is a clear, measurable point that allows you to know if you’ve won or lost, and that meets the challenge your constituency faces.</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u="sng">
                <a:solidFill>
                  <a:srgbClr val="ffffff"/>
                </a:solidFill>
                <a:uFillTx/>
                <a:latin typeface="DejaVu Sans"/>
                <a:ea typeface="DejaVu Sans"/>
              </a:rPr>
              <a:t>Power (what you need):</a:t>
            </a:r>
            <a:r>
              <a:rPr b="0" lang="en-US" sz="1800" spc="-1" strike="noStrike">
                <a:solidFill>
                  <a:srgbClr val="ffffff"/>
                </a:solidFill>
                <a:latin typeface="DejaVu Sans"/>
                <a:ea typeface="DejaVu Sans"/>
              </a:rPr>
              <a:t> tactics through which you can turn your resources into the capacity you need to achieve your goal.</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u="sng">
                <a:solidFill>
                  <a:srgbClr val="ffffff"/>
                </a:solidFill>
                <a:uFillTx/>
                <a:latin typeface="DejaVu Sans"/>
                <a:ea typeface="DejaVu Sans"/>
              </a:rPr>
              <a:t>Resources (what your constituency has):</a:t>
            </a:r>
            <a:r>
              <a:rPr b="0" lang="en-US" sz="1800" spc="-1" strike="noStrike">
                <a:solidFill>
                  <a:srgbClr val="ffffff"/>
                </a:solidFill>
                <a:latin typeface="DejaVu Sans"/>
                <a:ea typeface="DejaVu Sans"/>
              </a:rPr>
              <a:t> time, money, skills, relationships, etc.</a:t>
            </a:r>
            <a:endParaRPr b="0" lang="en-US" sz="1800" spc="-1" strike="noStrike">
              <a:latin typeface="Arial"/>
            </a:endParaRPr>
          </a:p>
        </p:txBody>
      </p:sp>
      <p:sp>
        <p:nvSpPr>
          <p:cNvPr id="374" name="CustomShape 3"/>
          <p:cNvSpPr/>
          <p:nvPr/>
        </p:nvSpPr>
        <p:spPr>
          <a:xfrm>
            <a:off x="432720" y="1148040"/>
            <a:ext cx="10351440" cy="492120"/>
          </a:xfrm>
          <a:prstGeom prst="rect">
            <a:avLst/>
          </a:prstGeom>
          <a:noFill/>
          <a:ln>
            <a:noFill/>
          </a:ln>
        </p:spPr>
        <p:style>
          <a:lnRef idx="0"/>
          <a:fillRef idx="0"/>
          <a:effectRef idx="0"/>
          <a:fontRef idx="minor"/>
        </p:style>
      </p:sp>
      <p:sp>
        <p:nvSpPr>
          <p:cNvPr id="375" name="CustomShape 4"/>
          <p:cNvSpPr/>
          <p:nvPr/>
        </p:nvSpPr>
        <p:spPr>
          <a:xfrm>
            <a:off x="405360" y="1920240"/>
            <a:ext cx="10563120" cy="10951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376" name="CustomShape 5"/>
          <p:cNvSpPr/>
          <p:nvPr/>
        </p:nvSpPr>
        <p:spPr>
          <a:xfrm>
            <a:off x="432720" y="1148040"/>
            <a:ext cx="10351440" cy="4921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Strategy</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CustomShape 1"/>
          <p:cNvSpPr/>
          <p:nvPr/>
        </p:nvSpPr>
        <p:spPr>
          <a:xfrm>
            <a:off x="335520" y="764640"/>
            <a:ext cx="10742400" cy="493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What Is This Course All About?</a:t>
            </a:r>
            <a:endParaRPr b="0" lang="en-US" sz="2400" spc="-1" strike="noStrike">
              <a:latin typeface="Arial"/>
            </a:endParaRPr>
          </a:p>
        </p:txBody>
      </p:sp>
      <p:sp>
        <p:nvSpPr>
          <p:cNvPr id="378" name="CustomShape 2"/>
          <p:cNvSpPr/>
          <p:nvPr/>
        </p:nvSpPr>
        <p:spPr>
          <a:xfrm>
            <a:off x="335520" y="1268280"/>
            <a:ext cx="10632960" cy="502992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DejaVu Sans"/>
                <a:ea typeface="DejaVu Sans"/>
              </a:rPr>
              <a:t>Strategy is “turning resources you have into the power you need to get what you want </a:t>
            </a:r>
            <a:endParaRPr b="0" lang="en-US" sz="1800" spc="-1" strike="noStrike">
              <a:latin typeface="Arial"/>
            </a:endParaRPr>
          </a:p>
          <a:p>
            <a:pPr algn="ctr">
              <a:lnSpc>
                <a:spcPct val="100000"/>
              </a:lnSpc>
            </a:pP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your goal. </a:t>
            </a:r>
            <a:r>
              <a:rPr b="0" lang="en-US" sz="1800" spc="-1" strike="noStrike">
                <a:solidFill>
                  <a:srgbClr val="000000"/>
                </a:solidFill>
                <a:latin typeface="DejaVu Sans"/>
                <a:ea typeface="DejaVu Sans"/>
              </a:rPr>
              <a:t>[Marshall Ganz]</a:t>
            </a:r>
            <a:endParaRPr b="0" lang="en-US" sz="1800" spc="-1" strike="noStrike">
              <a:latin typeface="Arial"/>
            </a:endParaRPr>
          </a:p>
          <a:p>
            <a:pPr algn="ctr">
              <a:lnSpc>
                <a:spcPct val="100000"/>
              </a:lnSpc>
            </a:pPr>
            <a:endParaRPr b="0" lang="en-US" sz="1800" spc="-1" strike="noStrike">
              <a:latin typeface="Arial"/>
            </a:endParaRPr>
          </a:p>
          <a:p>
            <a:pPr>
              <a:lnSpc>
                <a:spcPct val="100000"/>
              </a:lnSpc>
              <a:spcBef>
                <a:spcPts val="360"/>
              </a:spcBef>
            </a:pPr>
            <a:endParaRPr b="0" lang="en-US" sz="1800" spc="-1" strike="noStrike">
              <a:latin typeface="Arial"/>
            </a:endParaRPr>
          </a:p>
          <a:p>
            <a:pPr lvl="1" marL="432000" indent="-213840">
              <a:lnSpc>
                <a:spcPct val="100000"/>
              </a:lnSpc>
              <a:spcBef>
                <a:spcPts val="360"/>
              </a:spcBef>
              <a:buClr>
                <a:srgbClr val="008c4f"/>
              </a:buClr>
              <a:buSzPct val="45000"/>
              <a:buFont typeface="OpenSymbol"/>
              <a:buChar char="—"/>
            </a:pPr>
            <a:r>
              <a:rPr b="0" lang="en-US" sz="1800" spc="-1" strike="noStrike" u="sng">
                <a:solidFill>
                  <a:srgbClr val="000000"/>
                </a:solidFill>
                <a:uFillTx/>
                <a:latin typeface="DejaVu Sans"/>
                <a:ea typeface="DejaVu Sans"/>
              </a:rPr>
              <a:t>Strategic Goal (what you want):</a:t>
            </a:r>
            <a:r>
              <a:rPr b="0" lang="en-US" sz="1800" spc="-1" strike="noStrike">
                <a:solidFill>
                  <a:srgbClr val="000000"/>
                </a:solidFill>
                <a:latin typeface="DejaVu Sans"/>
                <a:ea typeface="DejaVu Sans"/>
              </a:rPr>
              <a:t> The goal is a clear, measurable point that allows you to know if you’ve won or lost, and that meets the challenge your constituency faces.</a:t>
            </a:r>
            <a:endParaRPr b="0" lang="en-US" sz="1800" spc="-1" strike="noStrike">
              <a:latin typeface="Arial"/>
            </a:endParaRPr>
          </a:p>
          <a:p>
            <a:pPr>
              <a:lnSpc>
                <a:spcPct val="100000"/>
              </a:lnSpc>
              <a:spcBef>
                <a:spcPts val="360"/>
              </a:spcBef>
            </a:pPr>
            <a:endParaRPr b="0" lang="en-US" sz="1800" spc="-1" strike="noStrike">
              <a:latin typeface="Arial"/>
            </a:endParaRPr>
          </a:p>
          <a:p>
            <a:pPr lvl="1" marL="432000" indent="-213840">
              <a:lnSpc>
                <a:spcPct val="100000"/>
              </a:lnSpc>
              <a:spcBef>
                <a:spcPts val="360"/>
              </a:spcBef>
              <a:buClr>
                <a:srgbClr val="008c4f"/>
              </a:buClr>
              <a:buSzPct val="45000"/>
              <a:buFont typeface="OpenSymbol"/>
              <a:buChar char="—"/>
            </a:pPr>
            <a:r>
              <a:rPr b="0" lang="en-US" sz="1800" spc="-1" strike="noStrike" u="sng">
                <a:solidFill>
                  <a:srgbClr val="000000"/>
                </a:solidFill>
                <a:uFillTx/>
                <a:latin typeface="DejaVu Sans"/>
                <a:ea typeface="DejaVu Sans"/>
              </a:rPr>
              <a:t>Power (what you need):</a:t>
            </a:r>
            <a:r>
              <a:rPr b="0" lang="en-US" sz="1800" spc="-1" strike="noStrike">
                <a:solidFill>
                  <a:srgbClr val="000000"/>
                </a:solidFill>
                <a:latin typeface="DejaVu Sans"/>
                <a:ea typeface="DejaVu Sans"/>
              </a:rPr>
              <a:t> tactics through which you can turn your resources into the capacity you need to achieve your goal.</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u="sng">
                <a:solidFill>
                  <a:srgbClr val="ffffff"/>
                </a:solidFill>
                <a:uFillTx/>
                <a:latin typeface="DejaVu Sans"/>
                <a:ea typeface="DejaVu Sans"/>
              </a:rPr>
              <a:t>Resources (what your constituency has):</a:t>
            </a:r>
            <a:r>
              <a:rPr b="0" lang="en-US" sz="1800" spc="-1" strike="noStrike">
                <a:solidFill>
                  <a:srgbClr val="ffffff"/>
                </a:solidFill>
                <a:latin typeface="DejaVu Sans"/>
                <a:ea typeface="DejaVu Sans"/>
              </a:rPr>
              <a:t> time, money, skills, relationships, etc.</a:t>
            </a:r>
            <a:endParaRPr b="0" lang="en-US" sz="1800" spc="-1" strike="noStrike">
              <a:latin typeface="Arial"/>
            </a:endParaRPr>
          </a:p>
        </p:txBody>
      </p:sp>
      <p:sp>
        <p:nvSpPr>
          <p:cNvPr id="379" name="CustomShape 3"/>
          <p:cNvSpPr/>
          <p:nvPr/>
        </p:nvSpPr>
        <p:spPr>
          <a:xfrm>
            <a:off x="432720" y="1148040"/>
            <a:ext cx="10351440" cy="492120"/>
          </a:xfrm>
          <a:prstGeom prst="rect">
            <a:avLst/>
          </a:prstGeom>
          <a:noFill/>
          <a:ln>
            <a:noFill/>
          </a:ln>
        </p:spPr>
        <p:style>
          <a:lnRef idx="0"/>
          <a:fillRef idx="0"/>
          <a:effectRef idx="0"/>
          <a:fontRef idx="minor"/>
        </p:style>
      </p:sp>
      <p:sp>
        <p:nvSpPr>
          <p:cNvPr id="380" name="CustomShape 4"/>
          <p:cNvSpPr/>
          <p:nvPr/>
        </p:nvSpPr>
        <p:spPr>
          <a:xfrm>
            <a:off x="405360" y="1920240"/>
            <a:ext cx="10563120" cy="10951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381" name="CustomShape 5"/>
          <p:cNvSpPr/>
          <p:nvPr/>
        </p:nvSpPr>
        <p:spPr>
          <a:xfrm>
            <a:off x="432720" y="1148040"/>
            <a:ext cx="10351440" cy="4921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Strategy</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CustomShape 1"/>
          <p:cNvSpPr/>
          <p:nvPr/>
        </p:nvSpPr>
        <p:spPr>
          <a:xfrm>
            <a:off x="335520" y="764640"/>
            <a:ext cx="10742400" cy="493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What Is This Course All About?</a:t>
            </a:r>
            <a:endParaRPr b="0" lang="en-US" sz="2400" spc="-1" strike="noStrike">
              <a:latin typeface="Arial"/>
            </a:endParaRPr>
          </a:p>
        </p:txBody>
      </p:sp>
      <p:sp>
        <p:nvSpPr>
          <p:cNvPr id="383" name="CustomShape 2"/>
          <p:cNvSpPr/>
          <p:nvPr/>
        </p:nvSpPr>
        <p:spPr>
          <a:xfrm>
            <a:off x="335520" y="1268280"/>
            <a:ext cx="10632960" cy="502992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DejaVu Sans"/>
                <a:ea typeface="DejaVu Sans"/>
              </a:rPr>
              <a:t>Strategy is “turning resources you have into the power you need to get what you want </a:t>
            </a:r>
            <a:endParaRPr b="0" lang="en-US" sz="1800" spc="-1" strike="noStrike">
              <a:latin typeface="Arial"/>
            </a:endParaRPr>
          </a:p>
          <a:p>
            <a:pPr algn="ctr">
              <a:lnSpc>
                <a:spcPct val="100000"/>
              </a:lnSpc>
            </a:pP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your goal. </a:t>
            </a:r>
            <a:r>
              <a:rPr b="0" lang="en-US" sz="1800" spc="-1" strike="noStrike">
                <a:solidFill>
                  <a:srgbClr val="000000"/>
                </a:solidFill>
                <a:latin typeface="DejaVu Sans"/>
                <a:ea typeface="DejaVu Sans"/>
              </a:rPr>
              <a:t>[Marshall Ganz]</a:t>
            </a:r>
            <a:endParaRPr b="0" lang="en-US" sz="1800" spc="-1" strike="noStrike">
              <a:latin typeface="Arial"/>
            </a:endParaRPr>
          </a:p>
          <a:p>
            <a:pPr algn="ctr">
              <a:lnSpc>
                <a:spcPct val="100000"/>
              </a:lnSpc>
            </a:pPr>
            <a:endParaRPr b="0" lang="en-US" sz="1800" spc="-1" strike="noStrike">
              <a:latin typeface="Arial"/>
            </a:endParaRPr>
          </a:p>
          <a:p>
            <a:pPr>
              <a:lnSpc>
                <a:spcPct val="100000"/>
              </a:lnSpc>
              <a:spcBef>
                <a:spcPts val="360"/>
              </a:spcBef>
            </a:pPr>
            <a:endParaRPr b="0" lang="en-US" sz="1800" spc="-1" strike="noStrike">
              <a:latin typeface="Arial"/>
            </a:endParaRPr>
          </a:p>
          <a:p>
            <a:pPr lvl="1" marL="432000" indent="-213840">
              <a:lnSpc>
                <a:spcPct val="100000"/>
              </a:lnSpc>
              <a:spcBef>
                <a:spcPts val="360"/>
              </a:spcBef>
              <a:buClr>
                <a:srgbClr val="008c4f"/>
              </a:buClr>
              <a:buSzPct val="45000"/>
              <a:buFont typeface="OpenSymbol"/>
              <a:buChar char="—"/>
            </a:pPr>
            <a:r>
              <a:rPr b="0" lang="en-US" sz="1800" spc="-1" strike="noStrike" u="sng">
                <a:solidFill>
                  <a:srgbClr val="000000"/>
                </a:solidFill>
                <a:uFillTx/>
                <a:latin typeface="DejaVu Sans"/>
                <a:ea typeface="DejaVu Sans"/>
              </a:rPr>
              <a:t>Strategic Goal (what you want):</a:t>
            </a:r>
            <a:r>
              <a:rPr b="0" lang="en-US" sz="1800" spc="-1" strike="noStrike">
                <a:solidFill>
                  <a:srgbClr val="000000"/>
                </a:solidFill>
                <a:latin typeface="DejaVu Sans"/>
                <a:ea typeface="DejaVu Sans"/>
              </a:rPr>
              <a:t> The goal is a clear, measurable point that allows you to know if you’ve won or lost, and that meets the challenge your constituency faces.</a:t>
            </a:r>
            <a:endParaRPr b="0" lang="en-US" sz="1800" spc="-1" strike="noStrike">
              <a:latin typeface="Arial"/>
            </a:endParaRPr>
          </a:p>
          <a:p>
            <a:pPr>
              <a:lnSpc>
                <a:spcPct val="100000"/>
              </a:lnSpc>
              <a:spcBef>
                <a:spcPts val="360"/>
              </a:spcBef>
            </a:pPr>
            <a:endParaRPr b="0" lang="en-US" sz="1800" spc="-1" strike="noStrike">
              <a:latin typeface="Arial"/>
            </a:endParaRPr>
          </a:p>
          <a:p>
            <a:pPr lvl="1" marL="432000" indent="-213840">
              <a:lnSpc>
                <a:spcPct val="100000"/>
              </a:lnSpc>
              <a:spcBef>
                <a:spcPts val="360"/>
              </a:spcBef>
              <a:buClr>
                <a:srgbClr val="008c4f"/>
              </a:buClr>
              <a:buSzPct val="45000"/>
              <a:buFont typeface="OpenSymbol"/>
              <a:buChar char="—"/>
            </a:pPr>
            <a:r>
              <a:rPr b="0" lang="en-US" sz="1800" spc="-1" strike="noStrike" u="sng">
                <a:solidFill>
                  <a:srgbClr val="000000"/>
                </a:solidFill>
                <a:uFillTx/>
                <a:latin typeface="DejaVu Sans"/>
                <a:ea typeface="DejaVu Sans"/>
              </a:rPr>
              <a:t>Power (what you need):</a:t>
            </a:r>
            <a:r>
              <a:rPr b="0" lang="en-US" sz="1800" spc="-1" strike="noStrike">
                <a:solidFill>
                  <a:srgbClr val="000000"/>
                </a:solidFill>
                <a:latin typeface="DejaVu Sans"/>
                <a:ea typeface="DejaVu Sans"/>
              </a:rPr>
              <a:t> tactics through which you can turn your resources into the capacity you need to achieve your goal.</a:t>
            </a:r>
            <a:endParaRPr b="0" lang="en-US" sz="1800" spc="-1" strike="noStrike">
              <a:latin typeface="Arial"/>
            </a:endParaRPr>
          </a:p>
          <a:p>
            <a:pPr>
              <a:lnSpc>
                <a:spcPct val="100000"/>
              </a:lnSpc>
              <a:spcBef>
                <a:spcPts val="360"/>
              </a:spcBef>
            </a:pPr>
            <a:endParaRPr b="0" lang="en-US" sz="1800" spc="-1" strike="noStrike">
              <a:latin typeface="Arial"/>
            </a:endParaRPr>
          </a:p>
          <a:p>
            <a:pPr lvl="1" marL="432000" indent="-213840">
              <a:lnSpc>
                <a:spcPct val="100000"/>
              </a:lnSpc>
              <a:spcBef>
                <a:spcPts val="360"/>
              </a:spcBef>
              <a:buClr>
                <a:srgbClr val="008c4f"/>
              </a:buClr>
              <a:buSzPct val="45000"/>
              <a:buFont typeface="OpenSymbol"/>
              <a:buChar char="—"/>
            </a:pPr>
            <a:r>
              <a:rPr b="0" lang="en-US" sz="1800" spc="-1" strike="noStrike" u="sng">
                <a:solidFill>
                  <a:srgbClr val="000000"/>
                </a:solidFill>
                <a:uFillTx/>
                <a:latin typeface="DejaVu Sans"/>
                <a:ea typeface="DejaVu Sans"/>
              </a:rPr>
              <a:t>Resources (what your constituency has):</a:t>
            </a:r>
            <a:r>
              <a:rPr b="0" lang="en-US" sz="1800" spc="-1" strike="noStrike">
                <a:solidFill>
                  <a:srgbClr val="000000"/>
                </a:solidFill>
                <a:latin typeface="DejaVu Sans"/>
                <a:ea typeface="DejaVu Sans"/>
              </a:rPr>
              <a:t> time, money, skills, relationships, etc.</a:t>
            </a:r>
            <a:endParaRPr b="0" lang="en-US" sz="1800" spc="-1" strike="noStrike">
              <a:latin typeface="Arial"/>
            </a:endParaRPr>
          </a:p>
        </p:txBody>
      </p:sp>
      <p:sp>
        <p:nvSpPr>
          <p:cNvPr id="384" name="CustomShape 3"/>
          <p:cNvSpPr/>
          <p:nvPr/>
        </p:nvSpPr>
        <p:spPr>
          <a:xfrm>
            <a:off x="432720" y="1148040"/>
            <a:ext cx="10351440" cy="492120"/>
          </a:xfrm>
          <a:prstGeom prst="rect">
            <a:avLst/>
          </a:prstGeom>
          <a:noFill/>
          <a:ln>
            <a:noFill/>
          </a:ln>
        </p:spPr>
        <p:style>
          <a:lnRef idx="0"/>
          <a:fillRef idx="0"/>
          <a:effectRef idx="0"/>
          <a:fontRef idx="minor"/>
        </p:style>
      </p:sp>
      <p:sp>
        <p:nvSpPr>
          <p:cNvPr id="385" name="CustomShape 4"/>
          <p:cNvSpPr/>
          <p:nvPr/>
        </p:nvSpPr>
        <p:spPr>
          <a:xfrm>
            <a:off x="405360" y="1920240"/>
            <a:ext cx="10563120" cy="10951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386" name="CustomShape 5"/>
          <p:cNvSpPr/>
          <p:nvPr/>
        </p:nvSpPr>
        <p:spPr>
          <a:xfrm>
            <a:off x="432720" y="1148040"/>
            <a:ext cx="10351440" cy="4921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Strategy</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CustomShape 1"/>
          <p:cNvSpPr/>
          <p:nvPr/>
        </p:nvSpPr>
        <p:spPr>
          <a:xfrm>
            <a:off x="335520" y="764640"/>
            <a:ext cx="10742400" cy="493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Additional Resources</a:t>
            </a:r>
            <a:endParaRPr b="0" lang="en-US" sz="2400" spc="-1" strike="noStrike">
              <a:latin typeface="Arial"/>
            </a:endParaRPr>
          </a:p>
        </p:txBody>
      </p:sp>
      <p:sp>
        <p:nvSpPr>
          <p:cNvPr id="388" name="CustomShape 2"/>
          <p:cNvSpPr/>
          <p:nvPr/>
        </p:nvSpPr>
        <p:spPr>
          <a:xfrm>
            <a:off x="335520" y="1268640"/>
            <a:ext cx="10742400" cy="5029920"/>
          </a:xfrm>
          <a:prstGeom prst="rect">
            <a:avLst/>
          </a:prstGeom>
          <a:noFill/>
          <a:ln>
            <a:noFill/>
          </a:ln>
        </p:spPr>
        <p:style>
          <a:lnRef idx="0"/>
          <a:fillRef idx="0"/>
          <a:effectRef idx="0"/>
          <a:fontRef idx="minor"/>
        </p:style>
        <p:txBody>
          <a:bodyPr lIns="90000" rIns="90000" tIns="45000" bIns="45000" anchor="ctr">
            <a:noAutofit/>
          </a:bodyPr>
          <a:p>
            <a:pPr>
              <a:lnSpc>
                <a:spcPct val="100000"/>
              </a:lnSpc>
              <a:spcBef>
                <a:spcPts val="360"/>
              </a:spcBef>
            </a:pPr>
            <a:endParaRPr b="0" lang="en-US" sz="1800" spc="-1" strike="noStrike">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Chenoweth, E. (2013). The success of nonviolent resistance – </a:t>
            </a:r>
            <a:r>
              <a:rPr b="0" lang="en-US" sz="1800" spc="-1" strike="noStrike" u="sng">
                <a:solidFill>
                  <a:srgbClr val="0000ff"/>
                </a:solidFill>
                <a:uFillTx/>
                <a:latin typeface="DejaVu Sans"/>
                <a:ea typeface="DejaVu Sans"/>
                <a:hlinkClick r:id="rId1"/>
              </a:rPr>
              <a:t>Link</a:t>
            </a:r>
            <a:r>
              <a:rPr b="0" lang="en-US" sz="1800" spc="-1" strike="noStrike">
                <a:solidFill>
                  <a:srgbClr val="000000"/>
                </a:solidFill>
                <a:latin typeface="DejaVu Sans"/>
                <a:ea typeface="DejaVu Sans"/>
              </a:rPr>
              <a:t> </a:t>
            </a: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CustomShape 1"/>
          <p:cNvSpPr/>
          <p:nvPr/>
        </p:nvSpPr>
        <p:spPr>
          <a:xfrm>
            <a:off x="335520" y="1268640"/>
            <a:ext cx="10742400" cy="502992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US" sz="4000" spc="-1" strike="noStrike">
              <a:latin typeface="Arial"/>
            </a:endParaRPr>
          </a:p>
        </p:txBody>
      </p:sp>
      <p:sp>
        <p:nvSpPr>
          <p:cNvPr id="390" name="CustomShape 2"/>
          <p:cNvSpPr/>
          <p:nvPr/>
        </p:nvSpPr>
        <p:spPr>
          <a:xfrm>
            <a:off x="335520" y="764640"/>
            <a:ext cx="10742400" cy="4932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CustomShape 1"/>
          <p:cNvSpPr/>
          <p:nvPr/>
        </p:nvSpPr>
        <p:spPr>
          <a:xfrm>
            <a:off x="335520" y="764640"/>
            <a:ext cx="10742400" cy="493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Question 5 </a:t>
            </a:r>
            <a:endParaRPr b="0" lang="en-US" sz="2400" spc="-1" strike="noStrike">
              <a:latin typeface="Arial"/>
            </a:endParaRPr>
          </a:p>
        </p:txBody>
      </p:sp>
      <p:sp>
        <p:nvSpPr>
          <p:cNvPr id="111" name="CustomShape 2"/>
          <p:cNvSpPr/>
          <p:nvPr/>
        </p:nvSpPr>
        <p:spPr>
          <a:xfrm>
            <a:off x="335520" y="1268280"/>
            <a:ext cx="10742400" cy="50299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Are you involved in any climate change or sustainability movement / organization / party / etc. – if yes, which one?</a:t>
            </a:r>
            <a:endParaRPr b="0" lang="en-US" sz="1800" spc="-1" strike="noStrike">
              <a:latin typeface="Arial"/>
            </a:endParaRPr>
          </a:p>
          <a:p>
            <a:pPr>
              <a:lnSpc>
                <a:spcPct val="100000"/>
              </a:lnSpc>
              <a:spcBef>
                <a:spcPts val="360"/>
              </a:spcBef>
            </a:pPr>
            <a:endParaRPr b="0" lang="en-US" sz="1800" spc="-1" strike="noStrike">
              <a:latin typeface="Arial"/>
            </a:endParaRPr>
          </a:p>
          <a:p>
            <a:pPr lvl="1" marL="432000" indent="-2098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 → Type “no”</a:t>
            </a:r>
            <a:endParaRPr b="0" lang="en-US" sz="1800" spc="-1" strike="noStrike">
              <a:latin typeface="Arial"/>
            </a:endParaRPr>
          </a:p>
          <a:p>
            <a:pPr lvl="1" marL="432000" indent="-2098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Yes? → Type the name/abbreviation, e.g., “XR” (Extinction Rebellion), “FF” (Fridays for Future),  etc.</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CustomShape 1"/>
          <p:cNvSpPr/>
          <p:nvPr/>
        </p:nvSpPr>
        <p:spPr>
          <a:xfrm>
            <a:off x="335520" y="764640"/>
            <a:ext cx="10742040" cy="4928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Question 6 </a:t>
            </a:r>
            <a:endParaRPr b="0" lang="en-US" sz="2400" spc="-1" strike="noStrike">
              <a:latin typeface="Arial"/>
            </a:endParaRPr>
          </a:p>
        </p:txBody>
      </p:sp>
      <p:sp>
        <p:nvSpPr>
          <p:cNvPr id="113" name="CustomShape 2"/>
          <p:cNvSpPr/>
          <p:nvPr/>
        </p:nvSpPr>
        <p:spPr>
          <a:xfrm>
            <a:off x="335520" y="1268280"/>
            <a:ext cx="10742040" cy="50295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46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Would you like to attend the lecture and Q&amp;A live in Goslar?</a:t>
            </a:r>
            <a:endParaRPr b="0" lang="en-US" sz="1800" spc="-1" strike="noStrike">
              <a:latin typeface="Arial"/>
            </a:endParaRPr>
          </a:p>
          <a:p>
            <a:pPr>
              <a:lnSpc>
                <a:spcPct val="100000"/>
              </a:lnSpc>
              <a:spcBef>
                <a:spcPts val="360"/>
              </a:spcBef>
            </a:pPr>
            <a:endParaRPr b="0" lang="en-US" sz="1800" spc="-1" strike="noStrike">
              <a:latin typeface="Arial"/>
            </a:endParaRPr>
          </a:p>
          <a:p>
            <a:pPr lvl="1" marL="432000" indent="-2095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Yes</a:t>
            </a:r>
            <a:endParaRPr b="0" lang="en-US" sz="1800" spc="-1" strike="noStrike">
              <a:latin typeface="Arial"/>
            </a:endParaRPr>
          </a:p>
          <a:p>
            <a:pPr lvl="1" marL="432000" indent="-2095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CustomShape 1"/>
          <p:cNvSpPr/>
          <p:nvPr/>
        </p:nvSpPr>
        <p:spPr>
          <a:xfrm>
            <a:off x="335520" y="4406760"/>
            <a:ext cx="10740960" cy="1350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An Inconvenient Problem</a:t>
            </a:r>
            <a:endParaRPr b="0" lang="en-US" sz="3000" spc="-1" strike="noStrike">
              <a:latin typeface="Arial"/>
            </a:endParaRPr>
          </a:p>
        </p:txBody>
      </p:sp>
      <p:sp>
        <p:nvSpPr>
          <p:cNvPr id="115" name="CustomShape 2"/>
          <p:cNvSpPr/>
          <p:nvPr/>
        </p:nvSpPr>
        <p:spPr>
          <a:xfrm>
            <a:off x="335520" y="2906640"/>
            <a:ext cx="10740960" cy="14878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3658</TotalTime>
  <Application>LibreOffice/6.4.7.2$Linux_X86_64 LibreOffice_project/40$Build-2</Application>
  <Words>1010</Words>
  <Paragraphs>159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dcterms:modified xsi:type="dcterms:W3CDTF">2022-05-13T10:24:34Z</dcterms:modified>
  <cp:revision>3578</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5</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20</vt:i4>
  </property>
</Properties>
</file>